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322" r:id="rId5"/>
    <p:sldId id="320" r:id="rId6"/>
    <p:sldId id="259" r:id="rId7"/>
    <p:sldId id="260" r:id="rId8"/>
    <p:sldId id="264" r:id="rId9"/>
    <p:sldId id="265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4" r:id="rId21"/>
    <p:sldId id="271" r:id="rId22"/>
    <p:sldId id="269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315" r:id="rId34"/>
    <p:sldId id="282" r:id="rId35"/>
    <p:sldId id="283" r:id="rId36"/>
    <p:sldId id="284" r:id="rId37"/>
    <p:sldId id="285" r:id="rId38"/>
    <p:sldId id="286" r:id="rId39"/>
    <p:sldId id="287" r:id="rId40"/>
    <p:sldId id="323" r:id="rId41"/>
    <p:sldId id="288" r:id="rId42"/>
    <p:sldId id="290" r:id="rId43"/>
    <p:sldId id="292" r:id="rId44"/>
    <p:sldId id="293" r:id="rId45"/>
    <p:sldId id="324" r:id="rId46"/>
    <p:sldId id="291" r:id="rId47"/>
    <p:sldId id="289" r:id="rId48"/>
    <p:sldId id="294" r:id="rId49"/>
    <p:sldId id="295" r:id="rId50"/>
    <p:sldId id="316" r:id="rId51"/>
    <p:sldId id="317" r:id="rId52"/>
    <p:sldId id="318" r:id="rId53"/>
    <p:sldId id="319" r:id="rId54"/>
    <p:sldId id="296" r:id="rId55"/>
    <p:sldId id="297" r:id="rId56"/>
    <p:sldId id="298" r:id="rId57"/>
    <p:sldId id="299" r:id="rId58"/>
    <p:sldId id="300" r:id="rId59"/>
    <p:sldId id="301" r:id="rId60"/>
    <p:sldId id="302" r:id="rId61"/>
  </p:sldIdLst>
  <p:sldSz cx="9144000" cy="6858000" type="screen4x3"/>
  <p:notesSz cx="6858000" cy="9144000"/>
  <p:embeddedFontLst>
    <p:embeddedFont>
      <p:font typeface="Arial Black" panose="020B0604020202020204" pitchFamily="34" charset="0"/>
      <p:bold r:id="rId63"/>
    </p:embeddedFont>
    <p:embeddedFont>
      <p:font typeface="Consolas" panose="020B0609020204030204" pitchFamily="49" charset="0"/>
      <p:regular r:id="rId64"/>
      <p:bold r:id="rId65"/>
      <p:italic r:id="rId66"/>
      <p:boldItalic r:id="rId67"/>
    </p:embeddedFont>
    <p:embeddedFont>
      <p:font typeface="Corbel" panose="020B0503020204020204" pitchFamily="34" charset="0"/>
      <p:regular r:id="rId68"/>
      <p:bold r:id="rId69"/>
      <p:italic r:id="rId70"/>
      <p:boldItalic r:id="rId71"/>
    </p:embeddedFont>
    <p:embeddedFont>
      <p:font typeface="Noto Sans Symbols" pitchFamily="2" charset="0"/>
      <p:regular r:id="rId72"/>
      <p:bold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8" roundtripDataSignature="AMtx7mh4QF8Te727knW5wEt9d92lzClb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2E204E3-F21B-4829-A5C7-75EC54F8B41B}">
  <a:tblStyle styleId="{92E204E3-F21B-4829-A5C7-75EC54F8B41B}" styleName="Table_0">
    <a:wholeTbl>
      <a:tcTxStyle b="off" i="off">
        <a:font>
          <a:latin typeface="Corbel"/>
          <a:ea typeface="Corbel"/>
          <a:cs typeface="Corbe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orbel"/>
          <a:ea typeface="Corbel"/>
          <a:cs typeface="Corbe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orbel"/>
          <a:ea typeface="Corbel"/>
          <a:cs typeface="Corbe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C28A69A-6F30-4CA4-8FAF-C8375A9F2FD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32"/>
    <p:restoredTop sz="85137"/>
  </p:normalViewPr>
  <p:slideViewPr>
    <p:cSldViewPr snapToGrid="0">
      <p:cViewPr varScale="1">
        <p:scale>
          <a:sx n="107" d="100"/>
          <a:sy n="107" d="100"/>
        </p:scale>
        <p:origin x="2520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customschemas.google.com/relationships/presentationmetadata" Target="meta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3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4" name="Google Shape;344;p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/>
              <a:t>Zmínit</a:t>
            </a:r>
            <a:r>
              <a:rPr lang="en-US" b="1" dirty="0"/>
              <a:t> </a:t>
            </a:r>
            <a:r>
              <a:rPr lang="en-US" b="1" dirty="0" err="1"/>
              <a:t>vztah</a:t>
            </a:r>
            <a:r>
              <a:rPr lang="en-US" b="1" dirty="0"/>
              <a:t> k 10m </a:t>
            </a:r>
            <a:r>
              <a:rPr lang="en-US" b="1" dirty="0" err="1"/>
              <a:t>vodního</a:t>
            </a:r>
            <a:r>
              <a:rPr lang="en-US" b="1" dirty="0"/>
              <a:t> </a:t>
            </a:r>
            <a:r>
              <a:rPr lang="en-US" b="1" dirty="0" err="1"/>
              <a:t>sloupce</a:t>
            </a:r>
            <a:endParaRPr b="1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p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6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/>
              <a:t>JH: když už použiješ tento obrázek, tak by se hodilo předhodit posluchačům Henryho zákon</a:t>
            </a:r>
            <a:endParaRPr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7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p7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/>
              <a:t>JH: nejen kvůli kompozici by se vpravo hodil názorný obrázek!</a:t>
            </a:r>
            <a:endParaRPr b="1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9" name="Google Shape;429;p9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JH: dneska meterologové používají hPa:   </a:t>
            </a:r>
            <a:r>
              <a:rPr lang="cs-CZ" b="1">
                <a:solidFill>
                  <a:schemeClr val="lt1"/>
                </a:solidFill>
              </a:rPr>
              <a:t>byl atm tlak pouze 88,2 kPa 🡪  byl atm. tlak pouze 88,2 kPa (882 hPa)  -  nebo tak nějak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b="1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10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2" name="Google Shape;452;p10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/>
              <a:t>JH: tabulka je naprosto nečitelná a nelogická: udělat bílou, zaokrouhlit na 1 desetiné místo, vycentrovat+zarovnat sloupce a převrátit – dole je 0 m, nahoře 10 000 m, udělat mezeru (oddělovat 1 000)</a:t>
            </a:r>
            <a:endParaRPr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1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Google Shape;473;p11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1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4" name="Google Shape;504;p1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/>
              <a:t>JH: to je výborný!!!  jen poznamenat, že je to přibližné kvůli  -g- , ale pro nás stačí a pak taky v mořské vodě je to o 3 % jinak</a:t>
            </a:r>
            <a:endParaRPr b="1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14:notes"/>
          <p:cNvSpPr txBox="1"/>
          <p:nvPr/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7" name="Google Shape;557;p14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b="1"/>
              <a:t>JH: a co takto???  co se ti bude více hodit, jinak vyhodit!</a:t>
            </a:r>
            <a:endParaRPr b="1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10ddc30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10ddc30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10ddc304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cs-CZ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5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15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Izo</a:t>
            </a:r>
            <a:r>
              <a:rPr lang="en-US" dirty="0"/>
              <a:t> </a:t>
            </a:r>
            <a:r>
              <a:rPr lang="en-US" dirty="0" err="1"/>
              <a:t>termicky</a:t>
            </a:r>
            <a:r>
              <a:rPr lang="en-US" dirty="0"/>
              <a:t> – </a:t>
            </a:r>
            <a:r>
              <a:rPr lang="en-US" dirty="0" err="1"/>
              <a:t>boyle</a:t>
            </a:r>
            <a:r>
              <a:rPr lang="en-US" dirty="0"/>
              <a:t> </a:t>
            </a:r>
            <a:r>
              <a:rPr lang="en-US" dirty="0" err="1"/>
              <a:t>mariottuv</a:t>
            </a:r>
            <a:r>
              <a:rPr lang="en-US" dirty="0"/>
              <a:t> </a:t>
            </a:r>
            <a:r>
              <a:rPr lang="en-US" dirty="0" err="1"/>
              <a:t>zakon</a:t>
            </a:r>
            <a:r>
              <a:rPr lang="en-US" dirty="0"/>
              <a:t> – </a:t>
            </a:r>
            <a:r>
              <a:rPr lang="en-US" dirty="0" err="1"/>
              <a:t>stlacovani</a:t>
            </a:r>
            <a:r>
              <a:rPr lang="en-US" dirty="0"/>
              <a:t> </a:t>
            </a:r>
            <a:r>
              <a:rPr lang="en-US" dirty="0" err="1"/>
              <a:t>plynu</a:t>
            </a:r>
            <a:endParaRPr lang="en-US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Izo</a:t>
            </a:r>
            <a:r>
              <a:rPr lang="en-US" dirty="0"/>
              <a:t> </a:t>
            </a:r>
            <a:r>
              <a:rPr lang="en-US" dirty="0" err="1"/>
              <a:t>choricky</a:t>
            </a:r>
            <a:r>
              <a:rPr lang="en-US" dirty="0"/>
              <a:t> </a:t>
            </a:r>
            <a:r>
              <a:rPr lang="en-US" dirty="0" err="1"/>
              <a:t>dej</a:t>
            </a:r>
            <a:r>
              <a:rPr lang="en-US" dirty="0"/>
              <a:t>, </a:t>
            </a:r>
            <a:r>
              <a:rPr lang="en-US" dirty="0" err="1"/>
              <a:t>zmeny</a:t>
            </a:r>
            <a:r>
              <a:rPr lang="en-US" dirty="0"/>
              <a:t> </a:t>
            </a:r>
            <a:r>
              <a:rPr lang="en-US" dirty="0" err="1"/>
              <a:t>tlaky</a:t>
            </a:r>
            <a:r>
              <a:rPr lang="en-US" dirty="0"/>
              <a:t> v </a:t>
            </a:r>
            <a:r>
              <a:rPr lang="en-US" dirty="0" err="1"/>
              <a:t>lahvi</a:t>
            </a:r>
            <a:r>
              <a:rPr lang="en-US" dirty="0"/>
              <a:t> –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chadnuti</a:t>
            </a:r>
            <a:r>
              <a:rPr lang="en-US" dirty="0"/>
              <a:t>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slunci</a:t>
            </a:r>
            <a:endParaRPr lang="en-US" dirty="0"/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izo</a:t>
            </a:r>
            <a:r>
              <a:rPr lang="en-US" dirty="0"/>
              <a:t> </a:t>
            </a:r>
            <a:r>
              <a:rPr lang="en-US" dirty="0" err="1"/>
              <a:t>baricky</a:t>
            </a:r>
            <a:r>
              <a:rPr lang="en-US" dirty="0"/>
              <a:t> </a:t>
            </a:r>
            <a:r>
              <a:rPr lang="en-US" dirty="0" err="1"/>
              <a:t>vzduch</a:t>
            </a:r>
            <a:r>
              <a:rPr lang="en-US" dirty="0"/>
              <a:t> v </a:t>
            </a:r>
            <a:r>
              <a:rPr lang="en-US" dirty="0" err="1"/>
              <a:t>plicich</a:t>
            </a:r>
            <a:r>
              <a:rPr lang="en-US" dirty="0"/>
              <a:t> </a:t>
            </a:r>
            <a:r>
              <a:rPr lang="en-US" dirty="0" err="1"/>
              <a:t>pri</a:t>
            </a:r>
            <a:r>
              <a:rPr lang="en-US" dirty="0"/>
              <a:t> </a:t>
            </a:r>
            <a:r>
              <a:rPr lang="en-US" dirty="0" err="1"/>
              <a:t>nadechu</a:t>
            </a:r>
            <a:r>
              <a:rPr lang="en-US" dirty="0"/>
              <a:t>, </a:t>
            </a:r>
            <a:r>
              <a:rPr lang="en-US" dirty="0" err="1"/>
              <a:t>nafukovacka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0ddc304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0ddc304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0ddc3042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>
          <a:extLst>
            <a:ext uri="{FF2B5EF4-FFF2-40B4-BE49-F238E27FC236}">
              <a16:creationId xmlns:a16="http://schemas.microsoft.com/office/drawing/2014/main" id="{1FBA8412-F478-AF75-359B-300E3EC26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2:notes">
            <a:extLst>
              <a:ext uri="{FF2B5EF4-FFF2-40B4-BE49-F238E27FC236}">
                <a16:creationId xmlns:a16="http://schemas.microsoft.com/office/drawing/2014/main" id="{2E86ADCF-F80D-038E-53AB-B2678E3D4D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2:notes">
            <a:extLst>
              <a:ext uri="{FF2B5EF4-FFF2-40B4-BE49-F238E27FC236}">
                <a16:creationId xmlns:a16="http://schemas.microsoft.com/office/drawing/2014/main" id="{CD06B8E4-0482-E9CE-3199-2B2962E5FB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9970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c9c51f266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2c9c51f266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>
          <a:extLst>
            <a:ext uri="{FF2B5EF4-FFF2-40B4-BE49-F238E27FC236}">
              <a16:creationId xmlns:a16="http://schemas.microsoft.com/office/drawing/2014/main" id="{C0BA443D-BFEB-D1C7-2703-609354C8E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5:notes">
            <a:extLst>
              <a:ext uri="{FF2B5EF4-FFF2-40B4-BE49-F238E27FC236}">
                <a16:creationId xmlns:a16="http://schemas.microsoft.com/office/drawing/2014/main" id="{5713659D-5D0D-09B1-3CF9-7A988AF810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300" b="0" i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5:notes">
            <a:extLst>
              <a:ext uri="{FF2B5EF4-FFF2-40B4-BE49-F238E27FC236}">
                <a16:creationId xmlns:a16="http://schemas.microsoft.com/office/drawing/2014/main" id="{260DCD29-6CAC-2623-2773-5CB2340065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5" name="Google Shape;585;p15:notes">
            <a:extLst>
              <a:ext uri="{FF2B5EF4-FFF2-40B4-BE49-F238E27FC236}">
                <a16:creationId xmlns:a16="http://schemas.microsoft.com/office/drawing/2014/main" id="{F74A976B-2406-DE21-0ED1-4971441389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1/5 </a:t>
            </a:r>
            <a:r>
              <a:rPr lang="en-US" dirty="0" err="1"/>
              <a:t>castic</a:t>
            </a:r>
            <a:r>
              <a:rPr lang="en-US" dirty="0"/>
              <a:t> O2 =&gt;  po2 = p * 0.2</a:t>
            </a:r>
          </a:p>
          <a:p>
            <a:pPr marL="171450" lvl="0" indent="-171450" algn="l" rtl="0">
              <a:spcBef>
                <a:spcPts val="36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4/5 </a:t>
            </a:r>
            <a:r>
              <a:rPr lang="en-US" dirty="0" err="1"/>
              <a:t>castic</a:t>
            </a:r>
            <a:r>
              <a:rPr lang="en-US" dirty="0"/>
              <a:t> N =&gt; </a:t>
            </a:r>
            <a:r>
              <a:rPr lang="en-US" dirty="0" err="1"/>
              <a:t>pn</a:t>
            </a:r>
            <a:r>
              <a:rPr lang="en-US" dirty="0"/>
              <a:t> = p* 0.8</a:t>
            </a:r>
          </a:p>
        </p:txBody>
      </p:sp>
    </p:spTree>
    <p:extLst>
      <p:ext uri="{BB962C8B-B14F-4D97-AF65-F5344CB8AC3E}">
        <p14:creationId xmlns:p14="http://schemas.microsoft.com/office/powerpoint/2010/main" val="3346439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>
          <a:extLst>
            <a:ext uri="{FF2B5EF4-FFF2-40B4-BE49-F238E27FC236}">
              <a16:creationId xmlns:a16="http://schemas.microsoft.com/office/drawing/2014/main" id="{9DAD661F-9BDB-E354-2BA5-5C6CF0CCE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10ddc3042_0_12:notes">
            <a:extLst>
              <a:ext uri="{FF2B5EF4-FFF2-40B4-BE49-F238E27FC236}">
                <a16:creationId xmlns:a16="http://schemas.microsoft.com/office/drawing/2014/main" id="{EB84ECEF-C5B2-D667-8395-50203D6201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10ddc3042_0_12:notes">
            <a:extLst>
              <a:ext uri="{FF2B5EF4-FFF2-40B4-BE49-F238E27FC236}">
                <a16:creationId xmlns:a16="http://schemas.microsoft.com/office/drawing/2014/main" id="{16E8D008-BB29-2811-FB0A-68222C108D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10ddc3042_0_12:notes">
            <a:extLst>
              <a:ext uri="{FF2B5EF4-FFF2-40B4-BE49-F238E27FC236}">
                <a16:creationId xmlns:a16="http://schemas.microsoft.com/office/drawing/2014/main" id="{3D19122F-E037-4048-4182-042FFDCEBC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12398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c9c51f2669_1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6</a:t>
            </a:r>
            <a:endParaRPr dirty="0"/>
          </a:p>
        </p:txBody>
      </p:sp>
      <p:sp>
        <p:nvSpPr>
          <p:cNvPr id="551" name="Google Shape;551;g2c9c51f2669_1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c9c51f2669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2c9c51f2669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10ddc304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10ddc304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10ddc3042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6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Plan: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s-CZ"/>
              <a:t>Fyzika, teorie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s-CZ"/>
              <a:t>Fyzika, cviceni + dekompresni postupy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Dnes Fyzika, teorie: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s-CZ"/>
              <a:t>K cemu to nam (potapecum je?)  Prakticke situace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cs-CZ"/>
              <a:t>jak dlouho mi vydrzi vzduch ( v jake hloubce )</a:t>
            </a:r>
            <a:endParaRPr/>
          </a:p>
        </p:txBody>
      </p:sp>
      <p:sp>
        <p:nvSpPr>
          <p:cNvPr id="177" name="Google Shape;17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7</a:t>
            </a:fld>
            <a:endParaRPr/>
          </a:p>
        </p:txBody>
      </p:sp>
      <p:sp>
        <p:nvSpPr>
          <p:cNvPr id="178" name="Google Shape;178;p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CMAS - Fyzika pro potápěče P*</a:t>
            </a:r>
            <a:endParaRPr/>
          </a:p>
        </p:txBody>
      </p:sp>
      <p:sp>
        <p:nvSpPr>
          <p:cNvPr id="179" name="Google Shape;179;p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?????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Zduraznit</a:t>
            </a:r>
            <a:r>
              <a:rPr lang="en-US" dirty="0"/>
              <a:t> </a:t>
            </a:r>
            <a:r>
              <a:rPr lang="en-US" dirty="0" err="1"/>
              <a:t>rozdil</a:t>
            </a:r>
            <a:r>
              <a:rPr lang="en-US" dirty="0"/>
              <a:t> v </a:t>
            </a:r>
            <a:r>
              <a:rPr lang="en-US" dirty="0" err="1"/>
              <a:t>hustote</a:t>
            </a:r>
            <a:r>
              <a:rPr lang="en-US" dirty="0"/>
              <a:t> </a:t>
            </a:r>
            <a:r>
              <a:rPr lang="en-US" dirty="0" err="1"/>
              <a:t>sladke</a:t>
            </a:r>
            <a:r>
              <a:rPr lang="en-US" dirty="0"/>
              <a:t> a </a:t>
            </a:r>
            <a:r>
              <a:rPr lang="en-US" dirty="0" err="1"/>
              <a:t>slane</a:t>
            </a:r>
            <a:r>
              <a:rPr lang="en-US" dirty="0"/>
              <a:t> </a:t>
            </a:r>
            <a:r>
              <a:rPr lang="en-US" dirty="0" err="1"/>
              <a:t>vody</a:t>
            </a:r>
            <a:r>
              <a:rPr lang="en-US" dirty="0"/>
              <a:t> a co z toho </a:t>
            </a:r>
            <a:r>
              <a:rPr lang="en-US" dirty="0" err="1"/>
              <a:t>vyplyva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Hustota</a:t>
            </a:r>
            <a:r>
              <a:rPr lang="en-US" dirty="0"/>
              <a:t> </a:t>
            </a:r>
            <a:r>
              <a:rPr lang="en-US" dirty="0" err="1"/>
              <a:t>vody</a:t>
            </a:r>
            <a:r>
              <a:rPr lang="en-US" dirty="0"/>
              <a:t> je </a:t>
            </a:r>
            <a:r>
              <a:rPr lang="en-US" dirty="0" err="1"/>
              <a:t>klicovy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pro </a:t>
            </a:r>
            <a:r>
              <a:rPr lang="en-US" dirty="0" err="1"/>
              <a:t>hydrostaticky</a:t>
            </a:r>
            <a:r>
              <a:rPr lang="en-US" dirty="0"/>
              <a:t> </a:t>
            </a:r>
            <a:r>
              <a:rPr lang="en-US" dirty="0" err="1"/>
              <a:t>tlak</a:t>
            </a:r>
            <a:r>
              <a:rPr lang="en-US" dirty="0"/>
              <a:t> a </a:t>
            </a:r>
            <a:r>
              <a:rPr lang="en-US" dirty="0" err="1"/>
              <a:t>archimeduv</a:t>
            </a:r>
            <a:r>
              <a:rPr lang="en-US" dirty="0"/>
              <a:t> </a:t>
            </a:r>
            <a:r>
              <a:rPr lang="en-US" dirty="0" err="1"/>
              <a:t>zakon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Dotknout</a:t>
            </a:r>
            <a:r>
              <a:rPr lang="en-US" dirty="0"/>
              <a:t> se </a:t>
            </a:r>
            <a:r>
              <a:rPr lang="en-US" dirty="0" err="1"/>
              <a:t>zavislosti</a:t>
            </a:r>
            <a:r>
              <a:rPr lang="en-US" dirty="0"/>
              <a:t> </a:t>
            </a:r>
            <a:r>
              <a:rPr lang="en-US" dirty="0" err="1"/>
              <a:t>hustoty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teplote</a:t>
            </a:r>
            <a:r>
              <a:rPr lang="en-US" dirty="0"/>
              <a:t> a </a:t>
            </a:r>
            <a:r>
              <a:rPr lang="en-US" dirty="0" err="1"/>
              <a:t>anomalie</a:t>
            </a:r>
            <a:r>
              <a:rPr lang="en-US" dirty="0"/>
              <a:t> </a:t>
            </a:r>
            <a:r>
              <a:rPr lang="en-US" dirty="0" err="1"/>
              <a:t>vody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Uvedomit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ze I </a:t>
            </a:r>
            <a:r>
              <a:rPr lang="en-US" dirty="0" err="1"/>
              <a:t>vzduch</a:t>
            </a:r>
            <a:r>
              <a:rPr lang="en-US" dirty="0"/>
              <a:t> </a:t>
            </a:r>
            <a:r>
              <a:rPr lang="en-US" dirty="0" err="1"/>
              <a:t>neco</a:t>
            </a:r>
            <a:r>
              <a:rPr lang="en-US" dirty="0"/>
              <a:t> </a:t>
            </a:r>
            <a:r>
              <a:rPr lang="en-US" dirty="0" err="1"/>
              <a:t>vazi</a:t>
            </a:r>
            <a:r>
              <a:rPr lang="en-US" dirty="0"/>
              <a:t> a co z toho </a:t>
            </a:r>
            <a:r>
              <a:rPr lang="en-US" dirty="0" err="1"/>
              <a:t>plyne</a:t>
            </a:r>
            <a:r>
              <a:rPr lang="en-US" dirty="0"/>
              <a:t> pro </a:t>
            </a:r>
            <a:r>
              <a:rPr lang="en-US" dirty="0" err="1"/>
              <a:t>potapeni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8" name="Google Shape;20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:notes"/>
          <p:cNvSpPr txBox="1">
            <a:spLocks noGrp="1"/>
          </p:cNvSpPr>
          <p:nvPr>
            <p:ph type="sldNum" idx="12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2:notes"/>
          <p:cNvSpPr txBox="1">
            <a:spLocks noGrp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3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3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3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28" name="Google Shape;28;p43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9" name="Google Shape;29;p43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0" name="Google Shape;30;p43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1" name="Google Shape;31;p43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2" name="Google Shape;32;p43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" name="Google Shape;33;p43"/>
          <p:cNvSpPr txBox="1"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9144"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3"/>
          <p:cNvSpPr txBox="1"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7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360"/>
              </a:spcBef>
              <a:spcAft>
                <a:spcPts val="0"/>
              </a:spcAft>
              <a:buSzPts val="162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3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6" name="Google Shape;36;p43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7" name="Google Shape;37;p43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8" name="Google Shape;38;p43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2"/>
          <p:cNvSpPr txBox="1">
            <a:spLocks noGrp="1"/>
          </p:cNvSpPr>
          <p:nvPr>
            <p:ph type="body" idx="1"/>
          </p:nvPr>
        </p:nvSpPr>
        <p:spPr>
          <a:xfrm rot="5400000">
            <a:off x="2514600" y="18336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700"/>
              </a:spcBef>
              <a:spcAft>
                <a:spcPts val="0"/>
              </a:spcAft>
              <a:buSzPts val="1710"/>
              <a:buChar char="▪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🢭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38" name="Google Shape;138;p52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2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52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3"/>
          <p:cNvSpPr txBox="1">
            <a:spLocks noGrp="1"/>
          </p:cNvSpPr>
          <p:nvPr>
            <p:ph type="title"/>
          </p:nvPr>
        </p:nvSpPr>
        <p:spPr>
          <a:xfrm rot="5400000">
            <a:off x="4694238" y="2209802"/>
            <a:ext cx="5851525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3"/>
          <p:cNvSpPr txBox="1">
            <a:spLocks noGrp="1"/>
          </p:cNvSpPr>
          <p:nvPr>
            <p:ph type="body" idx="1"/>
          </p:nvPr>
        </p:nvSpPr>
        <p:spPr>
          <a:xfrm rot="5400000">
            <a:off x="617537" y="266701"/>
            <a:ext cx="5851525" cy="586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700"/>
              </a:spcBef>
              <a:spcAft>
                <a:spcPts val="0"/>
              </a:spcAft>
              <a:buSzPts val="1710"/>
              <a:buChar char="▪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🢭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44" name="Google Shape;144;p53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53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53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4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7185" algn="l">
              <a:spcBef>
                <a:spcPts val="700"/>
              </a:spcBef>
              <a:spcAft>
                <a:spcPts val="0"/>
              </a:spcAft>
              <a:buSzPts val="1710"/>
              <a:buChar char="▪"/>
              <a:defRPr/>
            </a:lvl1pPr>
            <a:lvl2pPr marL="914400" lvl="1" indent="-331469" algn="l">
              <a:spcBef>
                <a:spcPts val="360"/>
              </a:spcBef>
              <a:spcAft>
                <a:spcPts val="0"/>
              </a:spcAft>
              <a:buSzPts val="1620"/>
              <a:buChar char="🢭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44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44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44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5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45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45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45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6"/>
          <p:cNvSpPr/>
          <p:nvPr/>
        </p:nvSpPr>
        <p:spPr>
          <a:xfrm>
            <a:off x="4828952" y="1073888"/>
            <a:ext cx="4322136" cy="5791200"/>
          </a:xfrm>
          <a:custGeom>
            <a:avLst/>
            <a:gdLst/>
            <a:ahLst/>
            <a:cxnLst/>
            <a:rect l="l" t="t" r="r" b="b"/>
            <a:pathLst>
              <a:path w="2736" h="3648" extrusionOk="0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9525" cap="flat" cmpd="sng">
            <a:solidFill>
              <a:schemeClr val="accent2">
                <a:alpha val="5294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2" name="Google Shape;52;p46"/>
          <p:cNvSpPr/>
          <p:nvPr/>
        </p:nvSpPr>
        <p:spPr>
          <a:xfrm>
            <a:off x="373966" y="0"/>
            <a:ext cx="5514536" cy="6615332"/>
          </a:xfrm>
          <a:custGeom>
            <a:avLst/>
            <a:gdLst/>
            <a:ahLst/>
            <a:cxnLst/>
            <a:rect l="l" t="t" r="r" b="b"/>
            <a:pathLst>
              <a:path w="3504" h="4128" extrusionOk="0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9525" cap="flat" cmpd="sng">
            <a:solidFill>
              <a:schemeClr val="accent2">
                <a:alpha val="52941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3" name="Google Shape;53;p46"/>
          <p:cNvSpPr/>
          <p:nvPr/>
        </p:nvSpPr>
        <p:spPr>
          <a:xfrm rot="5236414">
            <a:off x="4462128" y="1483600"/>
            <a:ext cx="4114800" cy="1188720"/>
          </a:xfrm>
          <a:custGeom>
            <a:avLst/>
            <a:gdLst/>
            <a:ahLst/>
            <a:cxnLst/>
            <a:rect l="l" t="t" r="r" b="b"/>
            <a:pathLst>
              <a:path w="3552" h="1344" extrusionOk="0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566885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4" name="Google Shape;54;p46"/>
          <p:cNvSpPr/>
          <p:nvPr/>
        </p:nvSpPr>
        <p:spPr>
          <a:xfrm>
            <a:off x="5943600" y="0"/>
            <a:ext cx="2743200" cy="4267200"/>
          </a:xfrm>
          <a:custGeom>
            <a:avLst/>
            <a:gdLst/>
            <a:ahLst/>
            <a:cxnLst/>
            <a:rect l="l" t="t" r="r" b="b"/>
            <a:pathLst>
              <a:path w="1728" h="2688" extrusionOk="0">
                <a:moveTo>
                  <a:pt x="1104" y="0"/>
                </a:moveTo>
                <a:lnTo>
                  <a:pt x="1728" y="0"/>
                </a:lnTo>
                <a:lnTo>
                  <a:pt x="0" y="2688"/>
                </a:lnTo>
                <a:lnTo>
                  <a:pt x="1104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5" name="Google Shape;55;p46"/>
          <p:cNvSpPr/>
          <p:nvPr/>
        </p:nvSpPr>
        <p:spPr>
          <a:xfrm>
            <a:off x="5943600" y="4267200"/>
            <a:ext cx="3200400" cy="1143000"/>
          </a:xfrm>
          <a:custGeom>
            <a:avLst/>
            <a:gdLst/>
            <a:ahLst/>
            <a:cxnLst/>
            <a:rect l="l" t="t" r="r" b="b"/>
            <a:pathLst>
              <a:path w="2016" h="720" extrusionOk="0">
                <a:moveTo>
                  <a:pt x="0" y="0"/>
                </a:moveTo>
                <a:lnTo>
                  <a:pt x="2016" y="240"/>
                </a:lnTo>
                <a:lnTo>
                  <a:pt x="2016" y="720"/>
                </a:lnTo>
                <a:lnTo>
                  <a:pt x="0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" name="Google Shape;56;p46"/>
          <p:cNvSpPr/>
          <p:nvPr/>
        </p:nvSpPr>
        <p:spPr>
          <a:xfrm>
            <a:off x="5943600" y="0"/>
            <a:ext cx="1371600" cy="4267200"/>
          </a:xfrm>
          <a:custGeom>
            <a:avLst/>
            <a:gdLst/>
            <a:ahLst/>
            <a:cxnLst/>
            <a:rect l="l" t="t" r="r" b="b"/>
            <a:pathLst>
              <a:path w="864" h="2688" extrusionOk="0">
                <a:moveTo>
                  <a:pt x="864" y="0"/>
                </a:moveTo>
                <a:lnTo>
                  <a:pt x="0" y="2688"/>
                </a:lnTo>
                <a:lnTo>
                  <a:pt x="768" y="0"/>
                </a:lnTo>
                <a:lnTo>
                  <a:pt x="864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" name="Google Shape;57;p46"/>
          <p:cNvSpPr/>
          <p:nvPr/>
        </p:nvSpPr>
        <p:spPr>
          <a:xfrm>
            <a:off x="5948363" y="4246563"/>
            <a:ext cx="2090737" cy="2611437"/>
          </a:xfrm>
          <a:custGeom>
            <a:avLst/>
            <a:gdLst/>
            <a:ahLst/>
            <a:cxnLst/>
            <a:rect l="l" t="t" r="r" b="b"/>
            <a:pathLst>
              <a:path w="1317" h="1645" extrusionOk="0">
                <a:moveTo>
                  <a:pt x="1071" y="1645"/>
                </a:moveTo>
                <a:lnTo>
                  <a:pt x="1317" y="1645"/>
                </a:lnTo>
                <a:lnTo>
                  <a:pt x="0" y="0"/>
                </a:lnTo>
                <a:lnTo>
                  <a:pt x="1071" y="1645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8" name="Google Shape;58;p46"/>
          <p:cNvSpPr/>
          <p:nvPr/>
        </p:nvSpPr>
        <p:spPr>
          <a:xfrm>
            <a:off x="5943600" y="4267200"/>
            <a:ext cx="1600200" cy="2590800"/>
          </a:xfrm>
          <a:custGeom>
            <a:avLst/>
            <a:gdLst/>
            <a:ahLst/>
            <a:cxnLst/>
            <a:rect l="l" t="t" r="r" b="b"/>
            <a:pathLst>
              <a:path w="1008" h="1632" extrusionOk="0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" name="Google Shape;59;p46"/>
          <p:cNvSpPr/>
          <p:nvPr/>
        </p:nvSpPr>
        <p:spPr>
          <a:xfrm>
            <a:off x="5943600" y="1371600"/>
            <a:ext cx="3200400" cy="2895600"/>
          </a:xfrm>
          <a:custGeom>
            <a:avLst/>
            <a:gdLst/>
            <a:ahLst/>
            <a:cxnLst/>
            <a:rect l="l" t="t" r="r" b="b"/>
            <a:pathLst>
              <a:path w="2016" h="1824" extrusionOk="0">
                <a:moveTo>
                  <a:pt x="2016" y="0"/>
                </a:moveTo>
                <a:lnTo>
                  <a:pt x="2016" y="144"/>
                </a:lnTo>
                <a:lnTo>
                  <a:pt x="0" y="1824"/>
                </a:lnTo>
                <a:lnTo>
                  <a:pt x="2016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" name="Google Shape;60;p46"/>
          <p:cNvSpPr/>
          <p:nvPr/>
        </p:nvSpPr>
        <p:spPr>
          <a:xfrm>
            <a:off x="5943600" y="1752600"/>
            <a:ext cx="3200400" cy="2514600"/>
          </a:xfrm>
          <a:custGeom>
            <a:avLst/>
            <a:gdLst/>
            <a:ahLst/>
            <a:cxnLst/>
            <a:rect l="l" t="t" r="r" b="b"/>
            <a:pathLst>
              <a:path w="2016" h="1584" extrusionOk="0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" name="Google Shape;61;p46"/>
          <p:cNvSpPr/>
          <p:nvPr/>
        </p:nvSpPr>
        <p:spPr>
          <a:xfrm>
            <a:off x="990600" y="4267200"/>
            <a:ext cx="4953000" cy="2590800"/>
          </a:xfrm>
          <a:custGeom>
            <a:avLst/>
            <a:gdLst/>
            <a:ahLst/>
            <a:cxnLst/>
            <a:rect l="l" t="t" r="r" b="b"/>
            <a:pathLst>
              <a:path w="3120" h="1632" extrusionOk="0">
                <a:moveTo>
                  <a:pt x="0" y="1632"/>
                </a:moveTo>
                <a:lnTo>
                  <a:pt x="3120" y="0"/>
                </a:lnTo>
                <a:lnTo>
                  <a:pt x="1056" y="1632"/>
                </a:lnTo>
                <a:lnTo>
                  <a:pt x="0" y="1632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" name="Google Shape;62;p46"/>
          <p:cNvSpPr/>
          <p:nvPr/>
        </p:nvSpPr>
        <p:spPr>
          <a:xfrm>
            <a:off x="533400" y="4267200"/>
            <a:ext cx="5334000" cy="2590800"/>
          </a:xfrm>
          <a:custGeom>
            <a:avLst/>
            <a:gdLst/>
            <a:ahLst/>
            <a:cxnLst/>
            <a:rect l="l" t="t" r="r" b="b"/>
            <a:pathLst>
              <a:path w="3360" h="1632" extrusionOk="0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" name="Google Shape;63;p46"/>
          <p:cNvSpPr/>
          <p:nvPr/>
        </p:nvSpPr>
        <p:spPr>
          <a:xfrm>
            <a:off x="366824" y="2438400"/>
            <a:ext cx="5638800" cy="1828800"/>
          </a:xfrm>
          <a:custGeom>
            <a:avLst/>
            <a:gdLst/>
            <a:ahLst/>
            <a:cxnLst/>
            <a:rect l="l" t="t" r="r" b="b"/>
            <a:pathLst>
              <a:path w="3552" h="1152" extrusionOk="0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4" name="Google Shape;64;p46"/>
          <p:cNvSpPr/>
          <p:nvPr/>
        </p:nvSpPr>
        <p:spPr>
          <a:xfrm>
            <a:off x="366824" y="2133600"/>
            <a:ext cx="5638800" cy="2133600"/>
          </a:xfrm>
          <a:custGeom>
            <a:avLst/>
            <a:gdLst/>
            <a:ahLst/>
            <a:cxnLst/>
            <a:rect l="l" t="t" r="r" b="b"/>
            <a:pathLst>
              <a:path w="3552" h="1344" extrusionOk="0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rgbClr val="536888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5" name="Google Shape;65;p46"/>
          <p:cNvSpPr/>
          <p:nvPr/>
        </p:nvSpPr>
        <p:spPr>
          <a:xfrm>
            <a:off x="4572000" y="4267200"/>
            <a:ext cx="1371600" cy="2590800"/>
          </a:xfrm>
          <a:custGeom>
            <a:avLst/>
            <a:gdLst/>
            <a:ahLst/>
            <a:cxnLst/>
            <a:rect l="l" t="t" r="r" b="b"/>
            <a:pathLst>
              <a:path w="864" h="1632" extrusionOk="0">
                <a:moveTo>
                  <a:pt x="0" y="1632"/>
                </a:moveTo>
                <a:lnTo>
                  <a:pt x="96" y="1632"/>
                </a:lnTo>
                <a:lnTo>
                  <a:pt x="864" y="0"/>
                </a:lnTo>
                <a:lnTo>
                  <a:pt x="0" y="1632"/>
                </a:lnTo>
                <a:close/>
              </a:path>
            </a:pathLst>
          </a:custGeom>
          <a:solidFill>
            <a:srgbClr val="566885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6" name="Google Shape;66;p46"/>
          <p:cNvSpPr txBox="1">
            <a:spLocks noGrp="1"/>
          </p:cNvSpPr>
          <p:nvPr>
            <p:ph type="body" idx="1"/>
          </p:nvPr>
        </p:nvSpPr>
        <p:spPr>
          <a:xfrm>
            <a:off x="706902" y="1351672"/>
            <a:ext cx="5718048" cy="977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75" tIns="45700" rIns="91425" bIns="0" anchor="t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900"/>
              <a:buNone/>
              <a:defRPr sz="20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67" name="Google Shape;67;p46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6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46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70" name="Google Shape;70;p46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rgbClr val="56688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1" name="Google Shape;71;p46"/>
          <p:cNvSpPr txBox="1">
            <a:spLocks noGrp="1"/>
          </p:cNvSpPr>
          <p:nvPr>
            <p:ph type="title"/>
          </p:nvPr>
        </p:nvSpPr>
        <p:spPr>
          <a:xfrm>
            <a:off x="706902" y="512064"/>
            <a:ext cx="8156448" cy="777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640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800"/>
              <a:buFont typeface="Consolas"/>
              <a:buNone/>
              <a:defRPr sz="3800" b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6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3" name="Google Shape;73;p46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4" name="Google Shape;74;p46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5" name="Google Shape;75;p46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" name="Google Shape;76;p46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7"/>
          <p:cNvSpPr txBox="1">
            <a:spLocks noGrp="1"/>
          </p:cNvSpPr>
          <p:nvPr>
            <p:ph type="title"/>
          </p:nvPr>
        </p:nvSpPr>
        <p:spPr>
          <a:xfrm>
            <a:off x="457200" y="512064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7"/>
          <p:cNvSpPr txBox="1">
            <a:spLocks noGrp="1"/>
          </p:cNvSpPr>
          <p:nvPr>
            <p:ph type="body" idx="1"/>
          </p:nvPr>
        </p:nvSpPr>
        <p:spPr>
          <a:xfrm>
            <a:off x="464344" y="17705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7510" algn="l">
              <a:spcBef>
                <a:spcPts val="700"/>
              </a:spcBef>
              <a:spcAft>
                <a:spcPts val="0"/>
              </a:spcAft>
              <a:buSzPts val="2660"/>
              <a:buChar char="▪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🢭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0" name="Google Shape;80;p47"/>
          <p:cNvSpPr txBox="1">
            <a:spLocks noGrp="1"/>
          </p:cNvSpPr>
          <p:nvPr>
            <p:ph type="body" idx="2"/>
          </p:nvPr>
        </p:nvSpPr>
        <p:spPr>
          <a:xfrm>
            <a:off x="4655344" y="1770501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7510" algn="l">
              <a:spcBef>
                <a:spcPts val="700"/>
              </a:spcBef>
              <a:spcAft>
                <a:spcPts val="0"/>
              </a:spcAft>
              <a:buSzPts val="2660"/>
              <a:buChar char="▪"/>
              <a:defRPr sz="2800"/>
            </a:lvl1pPr>
            <a:lvl2pPr marL="914400" lvl="1" indent="-365760" algn="l">
              <a:spcBef>
                <a:spcPts val="480"/>
              </a:spcBef>
              <a:spcAft>
                <a:spcPts val="0"/>
              </a:spcAft>
              <a:buSzPts val="2160"/>
              <a:buChar char="🢭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🢝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1" name="Google Shape;81;p47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7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7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8"/>
          <p:cNvSpPr/>
          <p:nvPr/>
        </p:nvSpPr>
        <p:spPr>
          <a:xfrm>
            <a:off x="0" y="402265"/>
            <a:ext cx="8867080" cy="886265"/>
          </a:xfrm>
          <a:prstGeom prst="rect">
            <a:avLst/>
          </a:prstGeom>
          <a:solidFill>
            <a:srgbClr val="566885">
              <a:alpha val="4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6" name="Google Shape;86;p48"/>
          <p:cNvSpPr txBox="1"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48"/>
          <p:cNvSpPr txBox="1"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28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8" name="Google Shape;88;p48"/>
          <p:cNvSpPr txBox="1">
            <a:spLocks noGrp="1"/>
          </p:cNvSpPr>
          <p:nvPr>
            <p:ph type="body" idx="2"/>
          </p:nvPr>
        </p:nvSpPr>
        <p:spPr>
          <a:xfrm>
            <a:off x="4645025" y="1809750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2280"/>
              <a:buNone/>
              <a:defRPr sz="2400" b="1">
                <a:solidFill>
                  <a:schemeClr val="accent2"/>
                </a:solidFill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8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3"/>
          </p:nvPr>
        </p:nvSpPr>
        <p:spPr>
          <a:xfrm>
            <a:off x="457200" y="2459037"/>
            <a:ext cx="4040188" cy="39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3380" algn="l">
              <a:spcBef>
                <a:spcPts val="700"/>
              </a:spcBef>
              <a:spcAft>
                <a:spcPts val="0"/>
              </a:spcAft>
              <a:buSzPts val="2280"/>
              <a:buChar char="▪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🢭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4"/>
          </p:nvPr>
        </p:nvSpPr>
        <p:spPr>
          <a:xfrm>
            <a:off x="4645025" y="2459037"/>
            <a:ext cx="4041775" cy="395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3380" algn="l">
              <a:spcBef>
                <a:spcPts val="700"/>
              </a:spcBef>
              <a:spcAft>
                <a:spcPts val="0"/>
              </a:spcAft>
              <a:buSzPts val="2280"/>
              <a:buChar char="▪"/>
              <a:defRPr sz="2400"/>
            </a:lvl1pPr>
            <a:lvl2pPr marL="914400" lvl="1" indent="-342900" algn="l">
              <a:spcBef>
                <a:spcPts val="400"/>
              </a:spcBef>
              <a:spcAft>
                <a:spcPts val="0"/>
              </a:spcAft>
              <a:buSzPts val="1800"/>
              <a:buChar char="🢭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SzPts val="1600"/>
              <a:buChar char="🢝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SzPts val="1600"/>
              <a:buChar char="●"/>
              <a:defRPr sz="16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8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8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  <p:sp>
        <p:nvSpPr>
          <p:cNvPr id="94" name="Google Shape;94;p48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" name="Google Shape;95;p48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6" name="Google Shape;96;p48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7" name="Google Shape;97;p4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8" name="Google Shape;98;p48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9" name="Google Shape;99;p48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0" name="Google Shape;100;p48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1" name="Google Shape;101;p4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02" name="Google Shape;102;p48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9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49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49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0"/>
          <p:cNvSpPr txBox="1"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600"/>
              <a:buFont typeface="Consolas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0"/>
          <p:cNvSpPr txBox="1">
            <a:spLocks noGrp="1"/>
          </p:cNvSpPr>
          <p:nvPr>
            <p:ph type="body" idx="1"/>
          </p:nvPr>
        </p:nvSpPr>
        <p:spPr>
          <a:xfrm>
            <a:off x="685800" y="1435100"/>
            <a:ext cx="25146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710"/>
              <a:buNone/>
              <a:defRPr sz="18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108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10" name="Google Shape;110;p50"/>
          <p:cNvSpPr txBox="1">
            <a:spLocks noGrp="1"/>
          </p:cNvSpPr>
          <p:nvPr>
            <p:ph type="body" idx="2"/>
          </p:nvPr>
        </p:nvSpPr>
        <p:spPr>
          <a:xfrm>
            <a:off x="3429000" y="1435100"/>
            <a:ext cx="5486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21640" algn="l">
              <a:spcBef>
                <a:spcPts val="700"/>
              </a:spcBef>
              <a:spcAft>
                <a:spcPts val="0"/>
              </a:spcAft>
              <a:buSzPts val="3040"/>
              <a:buChar char="▪"/>
              <a:defRPr sz="3200"/>
            </a:lvl1pPr>
            <a:lvl2pPr marL="914400" lvl="1" indent="-388619" algn="l">
              <a:spcBef>
                <a:spcPts val="560"/>
              </a:spcBef>
              <a:spcAft>
                <a:spcPts val="0"/>
              </a:spcAft>
              <a:buSzPts val="2520"/>
              <a:buChar char="🢭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SzPts val="2000"/>
              <a:buChar char="🢝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SzPts val="2000"/>
              <a:buChar char="●"/>
              <a:defRPr sz="20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111" name="Google Shape;111;p50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0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50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1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116" name="Google Shape;116;p51"/>
          <p:cNvCxnSpPr/>
          <p:nvPr/>
        </p:nvCxnSpPr>
        <p:spPr>
          <a:xfrm>
            <a:off x="363195" y="1885028"/>
            <a:ext cx="8782622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7" name="Google Shape;117;p51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18" name="Google Shape;118;p51"/>
            <p:cNvCxnSpPr/>
            <p:nvPr/>
          </p:nvCxnSpPr>
          <p:spPr>
            <a:xfrm rot="-5400000">
              <a:off x="6664064" y="1301769"/>
              <a:ext cx="88509" cy="80463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119;p51"/>
            <p:cNvCxnSpPr/>
            <p:nvPr/>
          </p:nvCxnSpPr>
          <p:spPr>
            <a:xfrm rot="5400000" flipH="1">
              <a:off x="6685888" y="1391257"/>
              <a:ext cx="125755" cy="427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120;p51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21" name="Google Shape;121;p51"/>
          <p:cNvSpPr txBox="1">
            <a:spLocks noGrp="1"/>
          </p:cNvSpPr>
          <p:nvPr>
            <p:ph type="title"/>
          </p:nvPr>
        </p:nvSpPr>
        <p:spPr>
          <a:xfrm>
            <a:off x="914400" y="441251"/>
            <a:ext cx="6858000" cy="7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2100"/>
              <a:buFont typeface="Consolas"/>
              <a:buNone/>
              <a:defRPr sz="21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51"/>
          <p:cNvSpPr>
            <a:spLocks noGrp="1"/>
          </p:cNvSpPr>
          <p:nvPr>
            <p:ph type="pic" idx="2"/>
          </p:nvPr>
        </p:nvSpPr>
        <p:spPr>
          <a:xfrm>
            <a:off x="368032" y="1893781"/>
            <a:ext cx="8778240" cy="496014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3040"/>
              <a:buFont typeface="Noto Sans Symbols"/>
              <a:buNone/>
              <a:defRPr sz="3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Noto Sans Symbols"/>
              <a:buChar char="🢭"/>
              <a:defRPr sz="2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■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🢝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3" name="Google Shape;123;p51"/>
          <p:cNvSpPr txBox="1">
            <a:spLocks noGrp="1"/>
          </p:cNvSpPr>
          <p:nvPr>
            <p:ph type="body" idx="1"/>
          </p:nvPr>
        </p:nvSpPr>
        <p:spPr>
          <a:xfrm>
            <a:off x="914400" y="1150144"/>
            <a:ext cx="68580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330"/>
              <a:buNone/>
              <a:defRPr sz="1400">
                <a:solidFill>
                  <a:srgbClr val="FFFFFF"/>
                </a:solidFill>
              </a:defRPr>
            </a:lvl1pPr>
            <a:lvl2pPr marL="914400" lvl="1" indent="-297180" algn="l">
              <a:spcBef>
                <a:spcPts val="240"/>
              </a:spcBef>
              <a:spcAft>
                <a:spcPts val="0"/>
              </a:spcAft>
              <a:buSzPts val="1080"/>
              <a:buChar char="🢭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SzPts val="1000"/>
              <a:buChar char="■"/>
              <a:defRPr sz="1000"/>
            </a:lvl3pPr>
            <a:lvl4pPr marL="1828800" lvl="3" indent="-285750" algn="l">
              <a:spcBef>
                <a:spcPts val="180"/>
              </a:spcBef>
              <a:spcAft>
                <a:spcPts val="0"/>
              </a:spcAft>
              <a:buSzPts val="900"/>
              <a:buChar char="🢝"/>
              <a:defRPr sz="900"/>
            </a:lvl4pPr>
            <a:lvl5pPr marL="2286000" lvl="4" indent="-285750" algn="l">
              <a:spcBef>
                <a:spcPts val="180"/>
              </a:spcBef>
              <a:spcAft>
                <a:spcPts val="0"/>
              </a:spcAft>
              <a:buSzPts val="900"/>
              <a:buChar char="●"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grpSp>
        <p:nvGrpSpPr>
          <p:cNvPr id="124" name="Google Shape;124;p51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25" name="Google Shape;125;p51"/>
            <p:cNvCxnSpPr/>
            <p:nvPr/>
          </p:nvCxnSpPr>
          <p:spPr>
            <a:xfrm rot="-5400000">
              <a:off x="6664064" y="1301769"/>
              <a:ext cx="88509" cy="80463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6" name="Google Shape;126;p51"/>
            <p:cNvCxnSpPr/>
            <p:nvPr/>
          </p:nvCxnSpPr>
          <p:spPr>
            <a:xfrm rot="5400000" flipH="1">
              <a:off x="6685888" y="1391257"/>
              <a:ext cx="125755" cy="427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7" name="Google Shape;127;p51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28" name="Google Shape;128;p51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29" name="Google Shape;129;p51"/>
            <p:cNvCxnSpPr/>
            <p:nvPr/>
          </p:nvCxnSpPr>
          <p:spPr>
            <a:xfrm rot="-5400000">
              <a:off x="6664064" y="1301769"/>
              <a:ext cx="88509" cy="80463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0" name="Google Shape;130;p51"/>
            <p:cNvCxnSpPr/>
            <p:nvPr/>
          </p:nvCxnSpPr>
          <p:spPr>
            <a:xfrm rot="5400000" flipH="1">
              <a:off x="6685888" y="1391257"/>
              <a:ext cx="125755" cy="427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1" name="Google Shape;131;p51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straightConnector1">
              <a:avLst/>
            </a:prstGeom>
            <a:noFill/>
            <a:ln w="254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32" name="Google Shape;132;p51"/>
          <p:cNvSpPr txBox="1">
            <a:spLocks noGrp="1"/>
          </p:cNvSpPr>
          <p:nvPr>
            <p:ph type="dt" idx="10"/>
          </p:nvPr>
        </p:nvSpPr>
        <p:spPr>
          <a:xfrm>
            <a:off x="6477000" y="55499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1"/>
          <p:cNvSpPr txBox="1">
            <a:spLocks noGrp="1"/>
          </p:cNvSpPr>
          <p:nvPr>
            <p:ph type="ftr" idx="11"/>
          </p:nvPr>
        </p:nvSpPr>
        <p:spPr>
          <a:xfrm>
            <a:off x="914400" y="55499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51"/>
          <p:cNvSpPr txBox="1">
            <a:spLocks noGrp="1"/>
          </p:cNvSpPr>
          <p:nvPr>
            <p:ph type="sldNum" idx="12"/>
          </p:nvPr>
        </p:nvSpPr>
        <p:spPr>
          <a:xfrm>
            <a:off x="8610600" y="55499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60000"/>
                <a:lumOff val="40000"/>
              </a:schemeClr>
            </a:gs>
            <a:gs pos="65000">
              <a:schemeClr val="dk1"/>
            </a:gs>
            <a:gs pos="100000">
              <a:srgbClr val="5676AA"/>
            </a:gs>
          </a:gsLst>
          <a:lin ang="5400000" scaled="0"/>
          <a:tileRect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2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1" name="Google Shape;11;p42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2" name="Google Shape;12;p42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3" name="Google Shape;13;p42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Google Shape;14;p42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5" name="Google Shape;15;p42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6" name="Google Shape;16;p42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7" name="Google Shape;17;p42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8" name="Google Shape;18;p42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9" name="Google Shape;19;p4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 b="0" i="0" u="none" strike="noStrike" cap="none">
                <a:solidFill>
                  <a:srgbClr val="C1ED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42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9575" algn="l" rtl="0"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285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77190" algn="l" rtl="0">
              <a:spcBef>
                <a:spcPts val="520"/>
              </a:spcBef>
              <a:spcAft>
                <a:spcPts val="0"/>
              </a:spcAft>
              <a:buClr>
                <a:schemeClr val="accent2"/>
              </a:buClr>
              <a:buSzPts val="2340"/>
              <a:buFont typeface="Noto Sans Symbols"/>
              <a:buChar char="🢭"/>
              <a:defRPr sz="2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oto Sans Symbols"/>
              <a:buChar char="■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68300" algn="l" rtl="0">
              <a:spcBef>
                <a:spcPts val="440"/>
              </a:spcBef>
              <a:spcAft>
                <a:spcPts val="0"/>
              </a:spcAft>
              <a:buClr>
                <a:schemeClr val="accent3"/>
              </a:buClr>
              <a:buSzPts val="2200"/>
              <a:buFont typeface="Noto Sans Symbols"/>
              <a:buChar char="🢝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Google Shape;21;p42"/>
          <p:cNvSpPr txBox="1">
            <a:spLocks noGrp="1"/>
          </p:cNvSpPr>
          <p:nvPr>
            <p:ph type="dt" idx="10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" name="Google Shape;22;p42"/>
          <p:cNvSpPr txBox="1">
            <a:spLocks noGrp="1"/>
          </p:cNvSpPr>
          <p:nvPr>
            <p:ph type="ftr" idx="11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" name="Google Shape;23;p42"/>
          <p:cNvSpPr txBox="1">
            <a:spLocks noGrp="1"/>
          </p:cNvSpPr>
          <p:nvPr>
            <p:ph type="sldNum" idx="12"/>
          </p:nvPr>
        </p:nvSpPr>
        <p:spPr>
          <a:xfrm>
            <a:off x="8610600" y="6416675"/>
            <a:ext cx="457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lt2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-CZ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7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2.docx"/><Relationship Id="rId5" Type="http://schemas.openxmlformats.org/officeDocument/2006/relationships/image" Target="../media/image39.png"/><Relationship Id="rId4" Type="http://schemas.openxmlformats.org/officeDocument/2006/relationships/package" Target="../embeddings/Microsoft_Word_Document1.docx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tranypotapecske.cz/teorie/eustach.asp?str=200408241518290" TargetMode="External"/><Relationship Id="rId4" Type="http://schemas.openxmlformats.org/officeDocument/2006/relationships/image" Target="../media/image48.gi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Word_Document5.docx"/><Relationship Id="rId13" Type="http://schemas.openxmlformats.org/officeDocument/2006/relationships/image" Target="../media/image55.png"/><Relationship Id="rId18" Type="http://schemas.openxmlformats.org/officeDocument/2006/relationships/image" Target="../media/image58.jpg"/><Relationship Id="rId3" Type="http://schemas.openxmlformats.org/officeDocument/2006/relationships/package" Target="../embeddings/Microsoft_Word_Document3.docx"/><Relationship Id="rId7" Type="http://schemas.openxmlformats.org/officeDocument/2006/relationships/image" Target="../media/image52.png"/><Relationship Id="rId12" Type="http://schemas.openxmlformats.org/officeDocument/2006/relationships/package" Target="../embeddings/Microsoft_Word_Document7.docx"/><Relationship Id="rId17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6" Type="http://schemas.openxmlformats.org/officeDocument/2006/relationships/package" Target="../embeddings/Microsoft_Word_Document9.docx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Word_Document4.docx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5" Type="http://schemas.openxmlformats.org/officeDocument/2006/relationships/image" Target="../media/image56.png"/><Relationship Id="rId10" Type="http://schemas.openxmlformats.org/officeDocument/2006/relationships/package" Target="../embeddings/Microsoft_Word_Document6.docx"/><Relationship Id="rId19" Type="http://schemas.openxmlformats.org/officeDocument/2006/relationships/package" Target="../embeddings/Microsoft_Word_Document10.docx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package" Target="../embeddings/Microsoft_Word_Document8.docx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package" Target="../embeddings/Microsoft_Word_Document12.docx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gif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5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"/>
          <p:cNvSpPr txBox="1">
            <a:spLocks noGrp="1"/>
          </p:cNvSpPr>
          <p:nvPr>
            <p:ph type="ctrTitle"/>
          </p:nvPr>
        </p:nvSpPr>
        <p:spPr>
          <a:xfrm>
            <a:off x="914400" y="4343400"/>
            <a:ext cx="7772400" cy="197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9144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 dirty="0"/>
              <a:t>FYZIKA P*, P</a:t>
            </a:r>
            <a:r>
              <a:rPr lang="en-US" dirty="0"/>
              <a:t>**</a:t>
            </a:r>
            <a:endParaRPr dirty="0"/>
          </a:p>
        </p:txBody>
      </p:sp>
      <p:sp>
        <p:nvSpPr>
          <p:cNvPr id="152" name="Google Shape;152;p1"/>
          <p:cNvSpPr txBox="1">
            <a:spLocks noGrp="1"/>
          </p:cNvSpPr>
          <p:nvPr>
            <p:ph type="subTitle" idx="1"/>
          </p:nvPr>
        </p:nvSpPr>
        <p:spPr>
          <a:xfrm>
            <a:off x="914400" y="2834640"/>
            <a:ext cx="7772400" cy="150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057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00"/>
              <a:buNone/>
            </a:pPr>
            <a:endParaRPr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"/>
          <p:cNvSpPr/>
          <p:nvPr/>
        </p:nvSpPr>
        <p:spPr>
          <a:xfrm>
            <a:off x="1552575" y="0"/>
            <a:ext cx="5124450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1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800" b="1" i="0" u="none" strike="noStrike" cap="none">
                <a:solidFill>
                  <a:srgbClr val="0033CC"/>
                </a:solidFill>
                <a:latin typeface="Arial"/>
                <a:ea typeface="Arial"/>
                <a:cs typeface="Arial"/>
                <a:sym typeface="Arial"/>
              </a:rPr>
              <a:t>N A T I O N A L    A S S O C I A T I O N    O F    U N D E R W A T E R    I N S T R U C T O R S</a:t>
            </a:r>
            <a:endParaRPr sz="800" b="1" i="0" u="none" strike="noStrike" cap="none">
              <a:solidFill>
                <a:srgbClr val="0033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7" name="Google Shape;307;p2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308" name="Google Shape;308;p2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309" name="Google Shape;309;p2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310" name="Google Shape;310;p2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11" name="Google Shape;311;p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312" name="Google Shape;312;p2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313" name="Google Shape;313;p2"/>
              <p:cNvSpPr/>
              <p:nvPr/>
            </p:nvSpPr>
            <p:spPr>
              <a:xfrm>
                <a:off x="0" y="185"/>
                <a:ext cx="5760" cy="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dirty="0" err="1">
                    <a:solidFill>
                      <a:srgbClr val="008000"/>
                    </a:solidFill>
                    <a:latin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314" name="Google Shape;314;p2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5" name="Google Shape;315;p2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316" name="Google Shape;316;p2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 txBox="1"/>
            <p:nvPr/>
          </p:nvSpPr>
          <p:spPr>
            <a:xfrm>
              <a:off x="98" y="4152"/>
              <a:ext cx="5571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             </a:t>
              </a:r>
              <a:endParaRPr sz="10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8" name="Google Shape;318;p2"/>
          <p:cNvSpPr/>
          <p:nvPr/>
        </p:nvSpPr>
        <p:spPr>
          <a:xfrm>
            <a:off x="2206625" y="2709863"/>
            <a:ext cx="4908550" cy="1441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1">
                <a:ln>
                  <a:noFill/>
                </a:ln>
                <a:solidFill>
                  <a:srgbClr val="FFFF00"/>
                </a:solidFill>
                <a:latin typeface="Arial Black"/>
              </a:rPr>
              <a:t>T l a 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3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326" name="Google Shape;326;p3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327" name="Google Shape;327;p3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328" name="Google Shape;328;p3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29" name="Google Shape;329;p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330" name="Google Shape;330;p3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331" name="Google Shape;331;p3"/>
              <p:cNvSpPr/>
              <p:nvPr/>
            </p:nvSpPr>
            <p:spPr>
              <a:xfrm>
                <a:off x="0" y="185"/>
                <a:ext cx="5760" cy="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u="none" strike="noStrike" cap="none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lang="en-US" sz="2300" b="1" i="0" u="none" strike="noStrike" cap="none" dirty="0">
                  <a:solidFill>
                    <a:srgbClr val="008000"/>
                  </a:solidFill>
                  <a:latin typeface="Arial Black"/>
                  <a:ea typeface="Arial Black"/>
                  <a:cs typeface="Arial Black"/>
                  <a:sym typeface="Arial Black"/>
                </a:endParaRPr>
              </a:p>
            </p:txBody>
          </p:sp>
        </p:grpSp>
        <p:sp>
          <p:nvSpPr>
            <p:cNvPr id="332" name="Google Shape;332;p3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334" name="Google Shape;334;p3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6" name="Google Shape;336;p3"/>
          <p:cNvSpPr txBox="1"/>
          <p:nvPr/>
        </p:nvSpPr>
        <p:spPr>
          <a:xfrm>
            <a:off x="358775" y="3144838"/>
            <a:ext cx="5473700" cy="4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40"/>
              <a:buFont typeface="Noto Sans Symbols"/>
              <a:buNone/>
            </a:pPr>
            <a:r>
              <a:rPr lang="cs-CZ" sz="22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2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37" name="Google Shape;337;p3"/>
          <p:cNvGraphicFramePr/>
          <p:nvPr/>
        </p:nvGraphicFramePr>
        <p:xfrm>
          <a:off x="3378200" y="3714750"/>
          <a:ext cx="5765800" cy="108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765800" imgH="1081088" progId="Word.Document.12">
                  <p:embed/>
                </p:oleObj>
              </mc:Choice>
              <mc:Fallback>
                <p:oleObj r:id="rId5" imgW="5765800" imgH="1081088" progId="Word.Document.12">
                  <p:embed/>
                  <p:pic>
                    <p:nvPicPr>
                      <p:cNvPr id="337" name="Google Shape;337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3378200" y="3714750"/>
                        <a:ext cx="5765800" cy="1081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8" name="Google Shape;338;p3"/>
          <p:cNvSpPr txBox="1"/>
          <p:nvPr/>
        </p:nvSpPr>
        <p:spPr>
          <a:xfrm>
            <a:off x="306388" y="1881188"/>
            <a:ext cx="8574087" cy="25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Tlaková síla (zkráceně tlak) je nejzávažnější ze všech vlivů působících při potápění.</a:t>
            </a:r>
            <a:b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Tlak je definován velikostí síly púsobící na plochu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2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3" descr="http://t1.gstatic.com/images?q=tbn:HW4tn2qGjgnVfM:http://www.snowparkmladkov.cz/galery/avatars/301120071522attention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85763" y="1046163"/>
            <a:ext cx="785812" cy="785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7838" y="3633788"/>
            <a:ext cx="3943350" cy="25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"/>
          <p:cNvSpPr txBox="1"/>
          <p:nvPr/>
        </p:nvSpPr>
        <p:spPr>
          <a:xfrm>
            <a:off x="347663" y="4749800"/>
            <a:ext cx="8574087" cy="896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</a:pPr>
            <a:endParaRPr sz="1800" b="0" i="1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49263" marR="0" lvl="0" indent="-449263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100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kPa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0,1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1 bar</a:t>
            </a:r>
            <a:endParaRPr sz="24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– jednotky, příklady</a:t>
            </a:r>
            <a:endParaRPr sz="3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"/>
          <p:cNvSpPr txBox="1"/>
          <p:nvPr/>
        </p:nvSpPr>
        <p:spPr>
          <a:xfrm>
            <a:off x="306388" y="3584575"/>
            <a:ext cx="8574087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</a:pPr>
            <a:endParaRPr sz="1800" b="0" i="1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Jednotka Pascal (Pa) je (nejen) pro účely potápění malá</a:t>
            </a:r>
            <a:endParaRPr/>
          </a:p>
        </p:txBody>
      </p:sp>
      <p:grpSp>
        <p:nvGrpSpPr>
          <p:cNvPr id="349" name="Google Shape;349;p4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350" name="Google Shape;350;p4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351" name="Google Shape;351;p4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352" name="Google Shape;352;p4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53" name="Google Shape;353;p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354" name="Google Shape;354;p4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355" name="Google Shape;355;p4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u="none" strike="noStrike" cap="none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356" name="Google Shape;356;p4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7" name="Google Shape;357;p4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358" name="Google Shape;358;p4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4"/>
          <p:cNvSpPr txBox="1"/>
          <p:nvPr/>
        </p:nvSpPr>
        <p:spPr>
          <a:xfrm>
            <a:off x="330200" y="4319588"/>
            <a:ext cx="8574088" cy="90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49263" marR="0" lvl="0" indent="-449263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Noto Sans Symbols"/>
              <a:buNone/>
            </a:pPr>
            <a:endParaRPr sz="1800" b="0" i="1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MPa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1 000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kPa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1 000 000 Pa</a:t>
            </a:r>
            <a:endParaRPr sz="24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1" name="Google Shape;361;p4" descr="Manometr DT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2525" y="4662488"/>
            <a:ext cx="190500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" descr="Výsledek obrázku pro tlak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0688" y="1758950"/>
            <a:ext cx="34290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"/>
          <p:cNvSpPr txBox="1"/>
          <p:nvPr/>
        </p:nvSpPr>
        <p:spPr>
          <a:xfrm>
            <a:off x="347663" y="3105150"/>
            <a:ext cx="35020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Stejná síla působící na různě velkých plochách</a:t>
            </a:r>
            <a:endParaRPr/>
          </a:p>
        </p:txBody>
      </p:sp>
      <p:pic>
        <p:nvPicPr>
          <p:cNvPr id="364" name="Google Shape;364;p4" descr="http://www.navodarsekim.wz.cz/testy/fyzika/7/pictures/1_pohyb_a_sila/1_22/jehla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11725" y="1743075"/>
            <a:ext cx="2205038" cy="124618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"/>
          <p:cNvSpPr txBox="1"/>
          <p:nvPr/>
        </p:nvSpPr>
        <p:spPr>
          <a:xfrm>
            <a:off x="4106863" y="3105150"/>
            <a:ext cx="388143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Síla 5 N na ploše hrotu jehly 0,1 mm</a:t>
            </a:r>
            <a:r>
              <a:rPr lang="cs-CZ" sz="1600" b="1" i="0" u="none" strike="noStrike" cap="none" baseline="30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vyvine tlak 50 MPa</a:t>
            </a:r>
            <a:endParaRPr sz="1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E42552-3909-F5EE-30BD-505C2EAA08A1}"/>
              </a:ext>
            </a:extLst>
          </p:cNvPr>
          <p:cNvSpPr txBox="1"/>
          <p:nvPr/>
        </p:nvSpPr>
        <p:spPr>
          <a:xfrm>
            <a:off x="355366" y="5581890"/>
            <a:ext cx="4584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atm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= 101.325 </a:t>
            </a:r>
            <a:r>
              <a:rPr lang="cs-CZ" sz="2400" b="1" i="0" u="none" strike="noStrike" cap="none" dirty="0" err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KPa</a:t>
            </a: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 ~= 1bar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a skupenství</a:t>
            </a:r>
            <a:endParaRPr/>
          </a:p>
        </p:txBody>
      </p:sp>
      <p:sp>
        <p:nvSpPr>
          <p:cNvPr id="372" name="Google Shape;372;p5"/>
          <p:cNvSpPr txBox="1"/>
          <p:nvPr/>
        </p:nvSpPr>
        <p:spPr>
          <a:xfrm>
            <a:off x="496888" y="1485900"/>
            <a:ext cx="8574087" cy="603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Pevné látky</a:t>
            </a:r>
            <a:endParaRPr dirty="0"/>
          </a:p>
          <a:p>
            <a:pPr marL="865187" marR="0" lvl="1" indent="-3429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Částice blízko sebe, vázány v krystalické mřížce</a:t>
            </a:r>
            <a:endParaRPr dirty="0"/>
          </a:p>
          <a:p>
            <a:pPr marL="865187" marR="0" lvl="1" indent="-3429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Při působení tlaku nemění tvar ani objem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5187" marR="0" lvl="1" indent="-160019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None/>
            </a:pPr>
            <a:endParaRPr sz="24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Kapaliny</a:t>
            </a:r>
            <a:endParaRPr dirty="0"/>
          </a:p>
          <a:p>
            <a:pPr marL="808037" marR="0" lvl="1" indent="-2857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Částice víc od sebe vzdáleny než u pevných látek</a:t>
            </a:r>
            <a:endParaRPr dirty="0"/>
          </a:p>
          <a:p>
            <a:pPr marL="808037" marR="0" lvl="1" indent="-2857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Tvoří hladinu</a:t>
            </a:r>
            <a:endParaRPr dirty="0"/>
          </a:p>
          <a:p>
            <a:pPr marL="808037" marR="0" lvl="1" indent="-2857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Mají stálý objem, ale tvar mění podle nádoby, </a:t>
            </a:r>
            <a:b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kde jsou umístěny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8037" marR="0" lvl="1" indent="-2857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vyvolaný vnější silou, která působí na kapalné</a:t>
            </a:r>
            <a:b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těleso v uzavřené nádobě, je ve všech místech kapaliny </a:t>
            </a:r>
            <a:b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stejný  (Pascalův zákon)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8037" marR="0" lvl="1" indent="-2857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Jsou nestlačitelné</a:t>
            </a: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8037" marR="0" lvl="1" indent="-16383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None/>
            </a:pP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5187" marR="0" lvl="1" indent="-22098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None/>
            </a:pPr>
            <a:endParaRPr sz="1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cs-CZ" sz="2400" b="1" i="0" u="none" strike="noStrike" cap="non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i="0" u="none" strike="noStrike" cap="non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3" name="Google Shape;373;p5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374" name="Google Shape;374;p5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375" name="Google Shape;375;p5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376" name="Google Shape;376;p5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77" name="Google Shape;377;p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378" name="Google Shape;378;p5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379" name="Google Shape;379;p5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u="none" strike="noStrike" cap="none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380" name="Google Shape;380;p5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5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382" name="Google Shape;382;p5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5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84" name="Google Shape;384;p5" descr="http://chemwiki.ucdavis.edu/@api/deki/files/51434/latest.png?revision=1"/>
          <p:cNvPicPr preferRelativeResize="0"/>
          <p:nvPr/>
        </p:nvPicPr>
        <p:blipFill rotWithShape="1">
          <a:blip r:embed="rId5">
            <a:alphaModFix/>
          </a:blip>
          <a:srcRect l="16311" t="20877" r="61084" b="19646"/>
          <a:stretch/>
        </p:blipFill>
        <p:spPr>
          <a:xfrm>
            <a:off x="6998916" y="1439863"/>
            <a:ext cx="1341438" cy="1401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" descr="http://chemwiki.ucdavis.edu/@api/deki/files/51434/latest.png?revision=1"/>
          <p:cNvPicPr preferRelativeResize="0"/>
          <p:nvPr/>
        </p:nvPicPr>
        <p:blipFill rotWithShape="1">
          <a:blip r:embed="rId5">
            <a:alphaModFix/>
          </a:blip>
          <a:srcRect l="39536" t="22292" r="41422" b="18510"/>
          <a:stretch/>
        </p:blipFill>
        <p:spPr>
          <a:xfrm>
            <a:off x="7112000" y="3117850"/>
            <a:ext cx="11334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37388" y="4621213"/>
            <a:ext cx="1468437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a skupenství</a:t>
            </a:r>
            <a:endParaRPr/>
          </a:p>
        </p:txBody>
      </p:sp>
      <p:sp>
        <p:nvSpPr>
          <p:cNvPr id="393" name="Google Shape;393;p6"/>
          <p:cNvSpPr txBox="1"/>
          <p:nvPr/>
        </p:nvSpPr>
        <p:spPr>
          <a:xfrm>
            <a:off x="496888" y="1447800"/>
            <a:ext cx="8574087" cy="24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Plyny</a:t>
            </a:r>
            <a:endParaRPr sz="2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65187" marR="0" lvl="1" indent="-3429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Částice daleko od sebe, menší hustota</a:t>
            </a:r>
            <a:endParaRPr/>
          </a:p>
          <a:p>
            <a:pPr marL="865187" marR="0" lvl="1" indent="-3429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Částice plynu se volně pohybují celým prostorem</a:t>
            </a:r>
            <a:endParaRPr/>
          </a:p>
          <a:p>
            <a:pPr marL="865187" marR="0" lvl="1" indent="-3429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920"/>
              <a:buFont typeface="Arial"/>
              <a:buChar char="•"/>
            </a:pPr>
            <a:r>
              <a:rPr lang="cs-CZ" sz="1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Jsou stlačitelné</a:t>
            </a:r>
            <a:endParaRPr/>
          </a:p>
          <a:p>
            <a:pPr marL="0" marR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cs-CZ" sz="2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" name="Google Shape;394;p6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395" name="Google Shape;395;p6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396" name="Google Shape;396;p6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397" name="Google Shape;397;p6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398" name="Google Shape;398;p6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399" name="Google Shape;399;p6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400" name="Google Shape;400;p6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u="none" strike="noStrike" cap="none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401" name="Google Shape;401;p6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6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403" name="Google Shape;403;p6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6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 dirty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 dirty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 dirty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 dirty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 dirty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 u="none" strike="noStrike" cap="none" dirty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05" name="Google Shape;405;p6" descr="http://chemwiki.ucdavis.edu/@api/deki/files/51434/latest.png?revision=1"/>
          <p:cNvPicPr preferRelativeResize="0"/>
          <p:nvPr/>
        </p:nvPicPr>
        <p:blipFill rotWithShape="1">
          <a:blip r:embed="rId5">
            <a:alphaModFix/>
          </a:blip>
          <a:srcRect l="60497" t="21889" r="19182" b="20525"/>
          <a:stretch/>
        </p:blipFill>
        <p:spPr>
          <a:xfrm>
            <a:off x="6907213" y="1771650"/>
            <a:ext cx="12096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57325" y="3376613"/>
            <a:ext cx="4600575" cy="261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působící na potápěče</a:t>
            </a:r>
            <a:endParaRPr/>
          </a:p>
        </p:txBody>
      </p:sp>
      <p:grpSp>
        <p:nvGrpSpPr>
          <p:cNvPr id="413" name="Google Shape;413;p7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414" name="Google Shape;414;p7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415" name="Google Shape;415;p7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416" name="Google Shape;416;p7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17" name="Google Shape;417;p7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418" name="Google Shape;418;p7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419" name="Google Shape;419;p7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u="none" strike="noStrike" cap="none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420" name="Google Shape;420;p7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 u="none" strike="noStrike" cap="none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1" name="Google Shape;421;p7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422" name="Google Shape;422;p7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 u="none" strike="noStrike" cap="none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 u="none" strike="noStrike" cap="none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 u="none" strike="noStrike" cap="none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7"/>
          <p:cNvSpPr txBox="1"/>
          <p:nvPr/>
        </p:nvSpPr>
        <p:spPr>
          <a:xfrm>
            <a:off x="425450" y="1655025"/>
            <a:ext cx="8574088" cy="403187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1349" t="-211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25" name="Google Shape;425;p7" descr="Výsledek obrázku pro pascaluv zakon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9" descr="hendrix2.uoregon.ed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338" y="3087688"/>
            <a:ext cx="4443412" cy="3240087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9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Atmosférický tlak</a:t>
            </a:r>
            <a:endParaRPr/>
          </a:p>
        </p:txBody>
      </p:sp>
      <p:grpSp>
        <p:nvGrpSpPr>
          <p:cNvPr id="433" name="Google Shape;433;p9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434" name="Google Shape;434;p9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435" name="Google Shape;435;p9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436" name="Google Shape;436;p9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37" name="Google Shape;437;p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438" name="Google Shape;438;p9" descr="logo SPČR barevné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439" name="Google Shape;439;p9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440" name="Google Shape;440;p9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1" name="Google Shape;441;p9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442" name="Google Shape;442;p9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9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4" name="Google Shape;444;p9"/>
          <p:cNvSpPr txBox="1"/>
          <p:nvPr/>
        </p:nvSpPr>
        <p:spPr>
          <a:xfrm>
            <a:off x="330200" y="1635125"/>
            <a:ext cx="8574088" cy="1261884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l="-1349" t="-7245" b="-5312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45" name="Google Shape;445;p9"/>
          <p:cNvSpPr txBox="1"/>
          <p:nvPr/>
        </p:nvSpPr>
        <p:spPr>
          <a:xfrm>
            <a:off x="5075238" y="2981325"/>
            <a:ext cx="3535362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None/>
            </a:pPr>
            <a:r>
              <a:rPr lang="cs-CZ" sz="2400" b="1" i="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cs-CZ" sz="2000" b="1" i="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ávisí na nadmořské výšce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cs-CZ" sz="1600" b="1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 potápění důležité</a:t>
            </a:r>
          </a:p>
        </p:txBody>
      </p:sp>
      <p:pic>
        <p:nvPicPr>
          <p:cNvPr id="446" name="Google Shape;446;p9" descr="Hurricane Wilma on 19 October 2005 – 88.2 kPa in ey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27638" y="5184605"/>
            <a:ext cx="1714500" cy="10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9"/>
          <p:cNvSpPr txBox="1"/>
          <p:nvPr/>
        </p:nvSpPr>
        <p:spPr>
          <a:xfrm>
            <a:off x="5075238" y="4347993"/>
            <a:ext cx="2541587" cy="1014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400"/>
              <a:buFont typeface="Arial"/>
              <a:buNone/>
            </a:pPr>
            <a:r>
              <a:rPr lang="cs-CZ" sz="2400" b="1" i="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cs-CZ" sz="2000" b="1" i="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ávisí na počasí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cs-CZ" sz="1600" b="1" i="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 potápění nedůležité</a:t>
            </a:r>
            <a:r>
              <a:rPr lang="cs-CZ" sz="1600" b="1" i="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endParaRPr sz="1600" b="1" i="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1" i="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10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Atmosférický tlak</a:t>
            </a:r>
            <a:endParaRPr/>
          </a:p>
        </p:txBody>
      </p:sp>
      <p:grpSp>
        <p:nvGrpSpPr>
          <p:cNvPr id="455" name="Google Shape;455;p10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456" name="Google Shape;456;p10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457" name="Google Shape;457;p10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458" name="Google Shape;458;p10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59" name="Google Shape;459;p1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460" name="Google Shape;460;p10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461" name="Google Shape;461;p10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462" name="Google Shape;462;p10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10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464" name="Google Shape;464;p10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0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466" name="Google Shape;466;p10"/>
          <p:cNvGraphicFramePr/>
          <p:nvPr/>
        </p:nvGraphicFramePr>
        <p:xfrm>
          <a:off x="509588" y="1604963"/>
          <a:ext cx="3325800" cy="438147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92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0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u="none" strike="noStrike" cap="none">
                          <a:solidFill>
                            <a:schemeClr val="lt1"/>
                          </a:solidFill>
                        </a:rPr>
                        <a:t>výška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u="none" strike="noStrike" cap="none">
                          <a:solidFill>
                            <a:schemeClr val="lt1"/>
                          </a:solidFill>
                        </a:rPr>
                        <a:t>tlak vzduchu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u="none" strike="noStrike" cap="none">
                          <a:solidFill>
                            <a:schemeClr val="lt1"/>
                          </a:solidFill>
                        </a:rPr>
                        <a:t>[m]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u="none" strike="noStrike" cap="none">
                          <a:solidFill>
                            <a:schemeClr val="lt1"/>
                          </a:solidFill>
                        </a:rPr>
                        <a:t>[kPa]</a:t>
                      </a:r>
                      <a:endParaRPr sz="1600" b="1" i="0" u="none" strike="noStrike" cap="none">
                        <a:solidFill>
                          <a:schemeClr val="lt1"/>
                        </a:solidFill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10 000</a:t>
                      </a:r>
                      <a:endParaRPr dirty="0"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26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30,3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35,1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40,5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46,5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5 500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49,8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53,3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60,8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69,1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78,4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1 000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88,6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94,2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97,6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98,8</a:t>
                      </a:r>
                      <a:endParaRPr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7275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7625" marR="7625" marT="7625" marB="0" anchor="ctr"/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600" b="1" i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100</a:t>
                      </a:r>
                      <a:endParaRPr dirty="0"/>
                    </a:p>
                  </a:txBody>
                  <a:tcPr marL="7625" marR="7625" marT="76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467" name="Google Shape;467;p10"/>
          <p:cNvSpPr txBox="1"/>
          <p:nvPr/>
        </p:nvSpPr>
        <p:spPr>
          <a:xfrm>
            <a:off x="4198938" y="1495425"/>
            <a:ext cx="4530725" cy="1970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82563" marR="0" lvl="0" indent="-182563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Proč je pro potápěče důležitý</a:t>
            </a:r>
            <a:endParaRPr/>
          </a:p>
          <a:p>
            <a:pPr marL="182563" marR="0" lvl="0" indent="-182563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cs-CZ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Odlišný dekompresní postup při potápění &gt; 300 m. n. m.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563" marR="0" lvl="0" indent="-182563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cs-CZ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Přejezd přes horská sedla</a:t>
            </a:r>
            <a:endParaRPr/>
          </a:p>
          <a:p>
            <a:pPr marL="182563" marR="0" lvl="0" indent="-182563" algn="l" rtl="0"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cs-CZ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Odlet letadlem po potápění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8" name="Google Shape;468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5925" y="3605213"/>
            <a:ext cx="2209800" cy="1554162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0"/>
          <p:cNvSpPr/>
          <p:nvPr/>
        </p:nvSpPr>
        <p:spPr>
          <a:xfrm>
            <a:off x="4208463" y="5383213"/>
            <a:ext cx="4140200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60"/>
              <a:buFont typeface="Arial"/>
              <a:buChar char="•"/>
            </a:pPr>
            <a:r>
              <a:rPr lang="cs-CZ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 v přetlakové kabině letadla  jako ve výšce asi 2 200 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"/>
          <p:cNvSpPr/>
          <p:nvPr/>
        </p:nvSpPr>
        <p:spPr>
          <a:xfrm>
            <a:off x="7938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Hydrostatický tlak</a:t>
            </a:r>
            <a:endParaRPr/>
          </a:p>
        </p:txBody>
      </p:sp>
      <p:grpSp>
        <p:nvGrpSpPr>
          <p:cNvPr id="476" name="Google Shape;476;p11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477" name="Google Shape;477;p11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478" name="Google Shape;478;p11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479" name="Google Shape;479;p11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480" name="Google Shape;480;p11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481" name="Google Shape;481;p11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482" name="Google Shape;482;p11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483" name="Google Shape;483;p11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4" name="Google Shape;484;p11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485" name="Google Shape;485;p11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1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7" name="Google Shape;487;p11"/>
          <p:cNvSpPr txBox="1"/>
          <p:nvPr/>
        </p:nvSpPr>
        <p:spPr>
          <a:xfrm>
            <a:off x="301625" y="1635125"/>
            <a:ext cx="8574088" cy="4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Vyvolán tíhou kapaliny (vody)</a:t>
            </a:r>
            <a:endParaRPr/>
          </a:p>
        </p:txBody>
      </p:sp>
      <p:grpSp>
        <p:nvGrpSpPr>
          <p:cNvPr id="488" name="Google Shape;488;p11"/>
          <p:cNvGrpSpPr/>
          <p:nvPr/>
        </p:nvGrpSpPr>
        <p:grpSpPr>
          <a:xfrm>
            <a:off x="7064375" y="3843338"/>
            <a:ext cx="1520825" cy="2354262"/>
            <a:chOff x="414902" y="3133613"/>
            <a:chExt cx="1765727" cy="2533651"/>
          </a:xfrm>
        </p:grpSpPr>
        <p:pic>
          <p:nvPicPr>
            <p:cNvPr id="489" name="Google Shape;489;p11" descr="hydr pa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28104" y="3133613"/>
              <a:ext cx="1152525" cy="2533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11" descr="http://t2.gstatic.com/images?q=tbn:xGgSISLiuA5NpM:http://www2.lv.psu.edu/ojj/courses/ist-240/reports/spring2001/fa-cb-bc-kf/images/pascal.jpg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14902" y="3429703"/>
              <a:ext cx="1104900" cy="1181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11" descr="hydrostatické paradoxon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42950" y="3914775"/>
            <a:ext cx="2857500" cy="122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2" name="Google Shape;492;p11"/>
          <p:cNvGrpSpPr/>
          <p:nvPr/>
        </p:nvGrpSpPr>
        <p:grpSpPr>
          <a:xfrm>
            <a:off x="3805238" y="3913188"/>
            <a:ext cx="2981325" cy="338137"/>
            <a:chOff x="876860" y="2767123"/>
            <a:chExt cx="2982106" cy="338605"/>
          </a:xfrm>
        </p:grpSpPr>
        <p:sp>
          <p:nvSpPr>
            <p:cNvPr id="493" name="Google Shape;493;p11"/>
            <p:cNvSpPr/>
            <p:nvPr/>
          </p:nvSpPr>
          <p:spPr>
            <a:xfrm>
              <a:off x="876860" y="2848197"/>
              <a:ext cx="574826" cy="24163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1"/>
            <p:cNvSpPr txBox="1"/>
            <p:nvPr/>
          </p:nvSpPr>
          <p:spPr>
            <a:xfrm>
              <a:off x="1464389" y="2767123"/>
              <a:ext cx="2394577" cy="3386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600" b="1" i="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Hydrostatický paradox</a:t>
              </a:r>
              <a:endParaRPr/>
            </a:p>
          </p:txBody>
        </p:sp>
      </p:grpSp>
      <p:sp>
        <p:nvSpPr>
          <p:cNvPr id="495" name="Google Shape;495;p11"/>
          <p:cNvSpPr txBox="1"/>
          <p:nvPr/>
        </p:nvSpPr>
        <p:spPr>
          <a:xfrm>
            <a:off x="5997575" y="1679575"/>
            <a:ext cx="2928938" cy="2246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Závisí na:</a:t>
            </a:r>
            <a:b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Hloubce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Hustotě (salinita, teplota)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-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Gravitační konstantě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br>
              <a:rPr lang="cs-CZ"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1"/>
          <p:cNvSpPr txBox="1"/>
          <p:nvPr/>
        </p:nvSpPr>
        <p:spPr>
          <a:xfrm>
            <a:off x="301625" y="2765425"/>
            <a:ext cx="5845175" cy="831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Tlak není závislý na množství vody, </a:t>
            </a:r>
            <a:b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ale pouze ne výšce vodního sloupce</a:t>
            </a:r>
            <a:endParaRPr/>
          </a:p>
        </p:txBody>
      </p:sp>
      <p:sp>
        <p:nvSpPr>
          <p:cNvPr id="497" name="Google Shape;497;p11"/>
          <p:cNvSpPr txBox="1"/>
          <p:nvPr/>
        </p:nvSpPr>
        <p:spPr>
          <a:xfrm>
            <a:off x="1901825" y="2159431"/>
            <a:ext cx="3394214" cy="430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t="-25351" b="-492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498" name="Google Shape;498;p11"/>
          <p:cNvGrpSpPr/>
          <p:nvPr/>
        </p:nvGrpSpPr>
        <p:grpSpPr>
          <a:xfrm>
            <a:off x="1901825" y="5568950"/>
            <a:ext cx="5459413" cy="923925"/>
            <a:chOff x="3122614" y="5483324"/>
            <a:chExt cx="5458961" cy="923330"/>
          </a:xfrm>
        </p:grpSpPr>
        <p:sp>
          <p:nvSpPr>
            <p:cNvPr id="499" name="Google Shape;499;p11"/>
            <p:cNvSpPr/>
            <p:nvPr/>
          </p:nvSpPr>
          <p:spPr>
            <a:xfrm>
              <a:off x="7938690" y="5718123"/>
              <a:ext cx="642885" cy="214175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2700" cap="flat" cmpd="sng">
              <a:solidFill>
                <a:srgbClr val="88A3A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11"/>
            <p:cNvSpPr txBox="1"/>
            <p:nvPr/>
          </p:nvSpPr>
          <p:spPr>
            <a:xfrm>
              <a:off x="3122614" y="5483324"/>
              <a:ext cx="4972836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Pascalův překvapivý pokus na náměstí v Ruenu. </a:t>
              </a:r>
              <a:br>
                <a:rPr lang="cs-CZ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cs-CZ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Sud se roztrhl, přestože tíha vody byla nepatrná.</a:t>
              </a:r>
              <a:br>
                <a:rPr lang="cs-CZ" sz="2200" b="1" i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12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Celkový tlak</a:t>
            </a:r>
            <a:endParaRPr/>
          </a:p>
        </p:txBody>
      </p:sp>
      <p:grpSp>
        <p:nvGrpSpPr>
          <p:cNvPr id="507" name="Google Shape;507;p12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508" name="Google Shape;508;p12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509" name="Google Shape;509;p12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510" name="Google Shape;510;p12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11" name="Google Shape;511;p12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512" name="Google Shape;512;p12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513" name="Google Shape;513;p12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514" name="Google Shape;514;p12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12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516" name="Google Shape;516;p12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2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8" name="Google Shape;518;p12"/>
          <p:cNvSpPr txBox="1"/>
          <p:nvPr/>
        </p:nvSpPr>
        <p:spPr>
          <a:xfrm>
            <a:off x="330200" y="1635125"/>
            <a:ext cx="8574088" cy="1004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Příklad: </a:t>
            </a:r>
            <a:endParaRPr/>
          </a:p>
          <a:p>
            <a:pPr marL="285750" marR="0" lvl="0" indent="-285750" algn="l" rtl="0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Jaký je tlak v moři v hloubce 10 m ?</a:t>
            </a: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2"/>
          <p:cNvSpPr txBox="1"/>
          <p:nvPr/>
        </p:nvSpPr>
        <p:spPr>
          <a:xfrm>
            <a:off x="456027" y="3562832"/>
            <a:ext cx="3394214" cy="43088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t="-25351" b="-492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0" name="Google Shape;520;p12"/>
          <p:cNvSpPr txBox="1"/>
          <p:nvPr/>
        </p:nvSpPr>
        <p:spPr>
          <a:xfrm>
            <a:off x="456027" y="4030877"/>
            <a:ext cx="7763634" cy="43088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t="-25351" b="-492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1" name="Google Shape;521;p12"/>
          <p:cNvSpPr txBox="1"/>
          <p:nvPr/>
        </p:nvSpPr>
        <p:spPr>
          <a:xfrm>
            <a:off x="456027" y="3098957"/>
            <a:ext cx="3394214" cy="43088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t="-25351" b="-4929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2" name="Google Shape;522;p12"/>
          <p:cNvSpPr txBox="1"/>
          <p:nvPr/>
        </p:nvSpPr>
        <p:spPr>
          <a:xfrm>
            <a:off x="465966" y="4490455"/>
            <a:ext cx="3394214" cy="43088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523" name="Google Shape;523;p12"/>
          <p:cNvSpPr txBox="1"/>
          <p:nvPr/>
        </p:nvSpPr>
        <p:spPr>
          <a:xfrm>
            <a:off x="465966" y="4948225"/>
            <a:ext cx="3394214" cy="43088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 b="1" i="1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grpSp>
        <p:nvGrpSpPr>
          <p:cNvPr id="524" name="Google Shape;524;p12"/>
          <p:cNvGrpSpPr/>
          <p:nvPr/>
        </p:nvGrpSpPr>
        <p:grpSpPr>
          <a:xfrm>
            <a:off x="5470525" y="4757738"/>
            <a:ext cx="3681413" cy="728662"/>
            <a:chOff x="5021400" y="4732888"/>
            <a:chExt cx="3682450" cy="727496"/>
          </a:xfrm>
        </p:grpSpPr>
        <p:sp>
          <p:nvSpPr>
            <p:cNvPr id="525" name="Google Shape;525;p12"/>
            <p:cNvSpPr/>
            <p:nvPr/>
          </p:nvSpPr>
          <p:spPr>
            <a:xfrm>
              <a:off x="5021400" y="4732888"/>
              <a:ext cx="3088558" cy="727496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74747"/>
                </a:gs>
                <a:gs pos="50000">
                  <a:schemeClr val="dk1"/>
                </a:gs>
                <a:gs pos="100000">
                  <a:schemeClr val="dk1"/>
                </a:gs>
              </a:gsLst>
              <a:lin ang="5400000" scaled="0"/>
            </a:gradFill>
            <a:ln w="95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2"/>
            <p:cNvSpPr txBox="1"/>
            <p:nvPr/>
          </p:nvSpPr>
          <p:spPr>
            <a:xfrm>
              <a:off x="5309636" y="4774110"/>
              <a:ext cx="3394214" cy="618246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l="-6474" t="-3921" b="-1764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200" b="1" i="1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527" name="Google Shape;527;p12"/>
          <p:cNvSpPr/>
          <p:nvPr/>
        </p:nvSpPr>
        <p:spPr>
          <a:xfrm>
            <a:off x="4260850" y="4873625"/>
            <a:ext cx="808038" cy="503238"/>
          </a:xfrm>
          <a:prstGeom prst="rightArrow">
            <a:avLst>
              <a:gd name="adj1" fmla="val 50000"/>
              <a:gd name="adj2" fmla="val 49925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0ddc3042_0_0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Fyzika - plán</a:t>
            </a:r>
            <a:endParaRPr/>
          </a:p>
        </p:txBody>
      </p:sp>
      <p:sp>
        <p:nvSpPr>
          <p:cNvPr id="159" name="Google Shape;159;g710ddc3042_0_0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0015" lvl="0" indent="0" algn="l" rtl="0">
              <a:spcBef>
                <a:spcPts val="700"/>
              </a:spcBef>
              <a:spcAft>
                <a:spcPts val="0"/>
              </a:spcAft>
              <a:buSzPts val="1710"/>
              <a:buNone/>
            </a:pPr>
            <a:r>
              <a:rPr lang="cs-CZ" dirty="0"/>
              <a:t>- Fyzika, teorie (dnes)</a:t>
            </a:r>
            <a:br>
              <a:rPr lang="cs-CZ" dirty="0"/>
            </a:br>
            <a:endParaRPr dirty="0"/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710"/>
              <a:buFontTx/>
              <a:buChar char="-"/>
            </a:pPr>
            <a:r>
              <a:rPr lang="cs-CZ" dirty="0"/>
              <a:t>Fyziologie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710"/>
              <a:buFontTx/>
              <a:buChar char="-"/>
            </a:pPr>
            <a:r>
              <a:rPr lang="cs-CZ" dirty="0"/>
              <a:t>Plánování ponorů, dekompresní postupy</a:t>
            </a:r>
          </a:p>
          <a:p>
            <a:pPr marL="457200" lvl="0" indent="-337185" algn="l" rtl="0">
              <a:spcBef>
                <a:spcPts val="0"/>
              </a:spcBef>
              <a:spcAft>
                <a:spcPts val="0"/>
              </a:spcAft>
              <a:buSzPts val="1710"/>
              <a:buChar char="▪"/>
            </a:pPr>
            <a:endParaRPr lang="cs-CZ" dirty="0"/>
          </a:p>
          <a:p>
            <a:pPr marL="457200" lvl="0" indent="-337185" algn="l" rtl="0">
              <a:spcBef>
                <a:spcPts val="0"/>
              </a:spcBef>
              <a:spcAft>
                <a:spcPts val="0"/>
              </a:spcAft>
              <a:buSzPts val="1710"/>
              <a:buChar char="▪"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4" descr="http://polygonblog.com.www32.zoner-asiakas.fi/wp-content/uploads/2010/05/underwater.jpg"/>
          <p:cNvPicPr preferRelativeResize="0"/>
          <p:nvPr/>
        </p:nvPicPr>
        <p:blipFill rotWithShape="1">
          <a:blip r:embed="rId3">
            <a:alphaModFix/>
          </a:blip>
          <a:srcRect r="4683"/>
          <a:stretch/>
        </p:blipFill>
        <p:spPr>
          <a:xfrm>
            <a:off x="258763" y="1943100"/>
            <a:ext cx="4652962" cy="43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14" descr="http://www.waterframe.de/bilder/fba5404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75250" y="1870075"/>
            <a:ext cx="3554413" cy="45577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4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Celkový tlak</a:t>
            </a:r>
            <a:endParaRPr/>
          </a:p>
        </p:txBody>
      </p:sp>
      <p:grpSp>
        <p:nvGrpSpPr>
          <p:cNvPr id="562" name="Google Shape;562;p14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563" name="Google Shape;563;p14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564" name="Google Shape;564;p14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565" name="Google Shape;565;p14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66" name="Google Shape;566;p14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567" name="Google Shape;567;p14" descr="logo SPČR barevné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568" name="Google Shape;568;p14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569" name="Google Shape;569;p14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0" name="Google Shape;570;p14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571" name="Google Shape;571;p14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4"/>
            <p:cNvSpPr txBox="1"/>
            <p:nvPr/>
          </p:nvSpPr>
          <p:spPr>
            <a:xfrm>
              <a:off x="98" y="4152"/>
              <a:ext cx="5571" cy="1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p14"/>
          <p:cNvSpPr txBox="1"/>
          <p:nvPr/>
        </p:nvSpPr>
        <p:spPr>
          <a:xfrm>
            <a:off x="155575" y="1370013"/>
            <a:ext cx="8574088" cy="830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80"/>
              <a:buFont typeface="Arial"/>
              <a:buChar char="•"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Příklad: doplňme hodnoty celkového tlaku v hloubce</a:t>
            </a:r>
            <a:b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</a:b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14"/>
          <p:cNvSpPr/>
          <p:nvPr/>
        </p:nvSpPr>
        <p:spPr>
          <a:xfrm>
            <a:off x="609600" y="3084513"/>
            <a:ext cx="560388" cy="2684462"/>
          </a:xfrm>
          <a:prstGeom prst="downArrow">
            <a:avLst>
              <a:gd name="adj1" fmla="val 50139"/>
              <a:gd name="adj2" fmla="val 40230"/>
            </a:avLst>
          </a:prstGeom>
          <a:gradFill>
            <a:gsLst>
              <a:gs pos="0">
                <a:srgbClr val="99CCFF"/>
              </a:gs>
              <a:gs pos="100000">
                <a:srgbClr val="0000C4"/>
              </a:gs>
            </a:gsLst>
            <a:lin ang="5400000" scaled="0"/>
          </a:gra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14"/>
          <p:cNvSpPr txBox="1"/>
          <p:nvPr/>
        </p:nvSpPr>
        <p:spPr>
          <a:xfrm>
            <a:off x="5435600" y="5934075"/>
            <a:ext cx="3179763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(Lago Di Sassolo 5 500 m.n.m.)</a:t>
            </a:r>
            <a:endParaRPr/>
          </a:p>
        </p:txBody>
      </p:sp>
      <p:sp>
        <p:nvSpPr>
          <p:cNvPr id="576" name="Google Shape;576;p14"/>
          <p:cNvSpPr txBox="1"/>
          <p:nvPr/>
        </p:nvSpPr>
        <p:spPr>
          <a:xfrm>
            <a:off x="1462088" y="5935663"/>
            <a:ext cx="3290887" cy="33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(Los Gigantes, Cannary Islands)</a:t>
            </a:r>
            <a:endParaRPr/>
          </a:p>
        </p:txBody>
      </p:sp>
      <p:graphicFrame>
        <p:nvGraphicFramePr>
          <p:cNvPr id="577" name="Google Shape;577;p14"/>
          <p:cNvGraphicFramePr/>
          <p:nvPr/>
        </p:nvGraphicFramePr>
        <p:xfrm>
          <a:off x="1295400" y="2478088"/>
          <a:ext cx="3692525" cy="3355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3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 [m]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 [bar]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22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28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33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40.5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66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578" name="Google Shape;578;p14"/>
          <p:cNvGraphicFramePr/>
          <p:nvPr/>
        </p:nvGraphicFramePr>
        <p:xfrm>
          <a:off x="6569075" y="2519363"/>
          <a:ext cx="2384425" cy="33554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73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4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 [m]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 [bar]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10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40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45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51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00"/>
                        </a:buClr>
                        <a:buSzPts val="1600"/>
                        <a:buFont typeface="Arial"/>
                        <a:buNone/>
                      </a:pPr>
                      <a:r>
                        <a:rPr lang="cs-CZ" sz="1600" b="1" i="0" u="none" strike="noStrike" cap="none">
                          <a:solidFill>
                            <a:srgbClr val="FFFF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55.5</a:t>
                      </a:r>
                      <a:endParaRPr/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2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Arial"/>
                        <a:buNone/>
                      </a:pPr>
                      <a:endParaRPr sz="1600" b="1" i="0" u="none" strike="noStrike" cap="none">
                        <a:solidFill>
                          <a:srgbClr val="FFFF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79" name="Google Shape;579;p14"/>
          <p:cNvSpPr/>
          <p:nvPr/>
        </p:nvSpPr>
        <p:spPr>
          <a:xfrm>
            <a:off x="8015288" y="3092450"/>
            <a:ext cx="604837" cy="2408238"/>
          </a:xfrm>
          <a:prstGeom prst="downArrow">
            <a:avLst>
              <a:gd name="adj1" fmla="val 50111"/>
              <a:gd name="adj2" fmla="val 43337"/>
            </a:avLst>
          </a:prstGeom>
          <a:gradFill>
            <a:gsLst>
              <a:gs pos="0">
                <a:srgbClr val="99CCFF"/>
              </a:gs>
              <a:gs pos="100000">
                <a:srgbClr val="0000C4"/>
              </a:gs>
            </a:gsLst>
            <a:lin ang="5400000" scaled="0"/>
          </a:gra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14"/>
          <p:cNvSpPr/>
          <p:nvPr/>
        </p:nvSpPr>
        <p:spPr>
          <a:xfrm>
            <a:off x="652463" y="2095500"/>
            <a:ext cx="468312" cy="901700"/>
          </a:xfrm>
          <a:prstGeom prst="downArrow">
            <a:avLst>
              <a:gd name="adj1" fmla="val 55806"/>
              <a:gd name="adj2" fmla="val 47119"/>
            </a:avLst>
          </a:prstGeom>
          <a:gradFill>
            <a:gsLst>
              <a:gs pos="0">
                <a:schemeClr val="lt1"/>
              </a:gs>
              <a:gs pos="100000">
                <a:srgbClr val="C0C0C0"/>
              </a:gs>
            </a:gsLst>
            <a:lin ang="5400000" scaled="0"/>
          </a:gra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14"/>
          <p:cNvSpPr/>
          <p:nvPr/>
        </p:nvSpPr>
        <p:spPr>
          <a:xfrm>
            <a:off x="8058150" y="2157413"/>
            <a:ext cx="468313" cy="901700"/>
          </a:xfrm>
          <a:prstGeom prst="downArrow">
            <a:avLst>
              <a:gd name="adj1" fmla="val 55806"/>
              <a:gd name="adj2" fmla="val 47119"/>
            </a:avLst>
          </a:prstGeom>
          <a:gradFill>
            <a:gsLst>
              <a:gs pos="0">
                <a:schemeClr val="lt1"/>
              </a:gs>
              <a:gs pos="100000">
                <a:srgbClr val="C0C0C0"/>
              </a:gs>
            </a:gsLst>
            <a:lin ang="5400000" scaled="0"/>
          </a:gradFill>
          <a:ln w="349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Důsledky zvýšeného tlaku</a:t>
            </a:r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body" idx="1"/>
          </p:nvPr>
        </p:nvSpPr>
        <p:spPr>
          <a:xfrm>
            <a:off x="914400" y="1428736"/>
            <a:ext cx="7772400" cy="4926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1710"/>
              <a:buNone/>
            </a:pPr>
            <a:r>
              <a:rPr lang="cs-CZ" sz="1800" dirty="0"/>
              <a:t>Proti tlakové síle vyvolané okolním tlakem lze potápěče chránit:</a:t>
            </a:r>
            <a:endParaRPr dirty="0"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▪"/>
            </a:pPr>
            <a:r>
              <a:rPr lang="cs-CZ" dirty="0"/>
              <a:t>Pevnými vnějšími stěnami</a:t>
            </a:r>
            <a:endParaRPr dirty="0"/>
          </a:p>
          <a:p>
            <a:pPr marL="454914" lvl="1" indent="0" algn="l" rtl="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r>
              <a:rPr lang="cs-CZ" sz="1800" dirty="0"/>
              <a:t>(ponorka, pouzdro na foťák)</a:t>
            </a:r>
            <a:endParaRPr dirty="0"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▪"/>
            </a:pPr>
            <a:r>
              <a:rPr lang="cs-CZ" dirty="0"/>
              <a:t>Vnitřním tlakem  </a:t>
            </a:r>
            <a:r>
              <a:rPr lang="cs-CZ" sz="1800" dirty="0"/>
              <a:t>(náš případ)</a:t>
            </a:r>
            <a:endParaRPr dirty="0"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 dirty="0"/>
          </a:p>
        </p:txBody>
      </p:sp>
      <p:grpSp>
        <p:nvGrpSpPr>
          <p:cNvPr id="311" name="Google Shape;311;p13"/>
          <p:cNvGrpSpPr/>
          <p:nvPr/>
        </p:nvGrpSpPr>
        <p:grpSpPr>
          <a:xfrm>
            <a:off x="304800" y="4046540"/>
            <a:ext cx="3338520" cy="2597150"/>
            <a:chOff x="192" y="2789"/>
            <a:chExt cx="2103" cy="1636"/>
          </a:xfrm>
        </p:grpSpPr>
        <p:pic>
          <p:nvPicPr>
            <p:cNvPr id="312" name="Google Shape;312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84" y="2793"/>
              <a:ext cx="1211" cy="16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13"/>
            <p:cNvSpPr/>
            <p:nvPr/>
          </p:nvSpPr>
          <p:spPr>
            <a:xfrm>
              <a:off x="192" y="3911"/>
              <a:ext cx="114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192" y="3352"/>
              <a:ext cx="114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808" y="3863"/>
              <a:ext cx="828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1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Trávicí systém</a:t>
              </a: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192" y="2958"/>
              <a:ext cx="114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192" y="3161"/>
              <a:ext cx="114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8" name="Google Shape;318;p13"/>
            <p:cNvSpPr/>
            <p:nvPr/>
          </p:nvSpPr>
          <p:spPr>
            <a:xfrm>
              <a:off x="585" y="2850"/>
              <a:ext cx="976" cy="9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1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Obličejové dutiny</a:t>
              </a: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1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Dýchací cesty</a:t>
              </a: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100" b="1">
                  <a:solidFill>
                    <a:schemeClr val="lt1"/>
                  </a:solidFill>
                  <a:latin typeface="Verdana"/>
                  <a:ea typeface="Verdana"/>
                  <a:cs typeface="Verdana"/>
                  <a:sym typeface="Verdana"/>
                </a:rPr>
                <a:t>Plíce</a:t>
              </a:r>
              <a:endParaRPr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192" y="2789"/>
              <a:ext cx="672" cy="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sp>
        <p:nvSpPr>
          <p:cNvPr id="320" name="Google Shape;320;p13"/>
          <p:cNvSpPr txBox="1"/>
          <p:nvPr/>
        </p:nvSpPr>
        <p:spPr>
          <a:xfrm>
            <a:off x="4000496" y="4214818"/>
            <a:ext cx="500066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Tlak nemá žádný vliv na ty části těla, které jsou vyplněny tekutinami</a:t>
            </a:r>
            <a:endParaRPr/>
          </a:p>
        </p:txBody>
      </p:sp>
      <p:sp>
        <p:nvSpPr>
          <p:cNvPr id="321" name="Google Shape;321;p13"/>
          <p:cNvSpPr txBox="1"/>
          <p:nvPr/>
        </p:nvSpPr>
        <p:spPr>
          <a:xfrm>
            <a:off x="4000496" y="5072074"/>
            <a:ext cx="485778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 dutinách s plynným obsahem je nutno vyrovnávat tlak s tlakem okolí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/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Tlaku v plynu</a:t>
            </a:r>
            <a:endParaRPr/>
          </a:p>
        </p:txBody>
      </p:sp>
      <p:grpSp>
        <p:nvGrpSpPr>
          <p:cNvPr id="588" name="Google Shape;588;p15"/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589" name="Google Shape;589;p15"/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590" name="Google Shape;590;p15"/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591" name="Google Shape;591;p15"/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92" name="Google Shape;592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593" name="Google Shape;593;p15" descr="logo SPČR barevné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594" name="Google Shape;594;p15"/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595" name="Google Shape;595;p15"/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15"/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597" name="Google Shape;597;p15"/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5"/>
            <p:cNvSpPr txBox="1"/>
            <p:nvPr/>
          </p:nvSpPr>
          <p:spPr>
            <a:xfrm>
              <a:off x="98" y="4152"/>
              <a:ext cx="5571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        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9" name="Google Shape;599;p15" descr="https://upload.wikimedia.org/wikipedia/commons/6/6d/Translational_motion.gif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1816100"/>
            <a:ext cx="3208338" cy="281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5"/>
          <p:cNvGrpSpPr/>
          <p:nvPr/>
        </p:nvGrpSpPr>
        <p:grpSpPr>
          <a:xfrm>
            <a:off x="3744913" y="1711325"/>
            <a:ext cx="4924425" cy="830263"/>
            <a:chOff x="3371893" y="1947957"/>
            <a:chExt cx="4925701" cy="829748"/>
          </a:xfrm>
        </p:grpSpPr>
        <p:sp>
          <p:nvSpPr>
            <p:cNvPr id="601" name="Google Shape;601;p15"/>
            <p:cNvSpPr/>
            <p:nvPr/>
          </p:nvSpPr>
          <p:spPr>
            <a:xfrm rot="10800000">
              <a:off x="3371893" y="2062162"/>
              <a:ext cx="447903" cy="60452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5"/>
            <p:cNvSpPr txBox="1"/>
            <p:nvPr/>
          </p:nvSpPr>
          <p:spPr>
            <a:xfrm>
              <a:off x="3819797" y="1947957"/>
              <a:ext cx="4477797" cy="829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4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Tlak je vyvolán nárazy částic </a:t>
              </a:r>
              <a:endParaRPr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4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plynu do stěn</a:t>
              </a:r>
              <a:endParaRPr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5"/>
          <p:cNvGrpSpPr/>
          <p:nvPr/>
        </p:nvGrpSpPr>
        <p:grpSpPr>
          <a:xfrm>
            <a:off x="3563938" y="2430463"/>
            <a:ext cx="3008312" cy="735012"/>
            <a:chOff x="3530548" y="2109540"/>
            <a:chExt cx="3007284" cy="732562"/>
          </a:xfrm>
        </p:grpSpPr>
        <p:sp>
          <p:nvSpPr>
            <p:cNvPr id="604" name="Google Shape;604;p15"/>
            <p:cNvSpPr/>
            <p:nvPr/>
          </p:nvSpPr>
          <p:spPr>
            <a:xfrm rot="10800000">
              <a:off x="3530548" y="2109540"/>
              <a:ext cx="245393" cy="73256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5"/>
            <p:cNvSpPr txBox="1"/>
            <p:nvPr/>
          </p:nvSpPr>
          <p:spPr>
            <a:xfrm>
              <a:off x="3938296" y="2283237"/>
              <a:ext cx="2599536" cy="368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Ale na čem závisí? </a:t>
              </a:r>
              <a:r>
                <a:rPr lang="cs-CZ" sz="18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cs-CZ" sz="1600" b="1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= ?</a:t>
              </a:r>
              <a:endParaRPr/>
            </a:p>
          </p:txBody>
        </p:sp>
      </p:grpSp>
      <p:sp>
        <p:nvSpPr>
          <p:cNvPr id="606" name="Google Shape;606;p15"/>
          <p:cNvSpPr txBox="1"/>
          <p:nvPr/>
        </p:nvSpPr>
        <p:spPr>
          <a:xfrm>
            <a:off x="4011613" y="3094038"/>
            <a:ext cx="45481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počet částic plynu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7" name="Google Shape;607;p15"/>
          <p:cNvSpPr txBox="1"/>
          <p:nvPr/>
        </p:nvSpPr>
        <p:spPr>
          <a:xfrm>
            <a:off x="4011613" y="3443288"/>
            <a:ext cx="45481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energie částic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8" name="Google Shape;608;p15"/>
          <p:cNvSpPr txBox="1"/>
          <p:nvPr/>
        </p:nvSpPr>
        <p:spPr>
          <a:xfrm>
            <a:off x="4032250" y="3794125"/>
            <a:ext cx="4548188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Čím větší objem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pSp>
        <p:nvGrpSpPr>
          <p:cNvPr id="609" name="Google Shape;609;p15"/>
          <p:cNvGrpSpPr/>
          <p:nvPr/>
        </p:nvGrpSpPr>
        <p:grpSpPr>
          <a:xfrm>
            <a:off x="4883150" y="4375150"/>
            <a:ext cx="2498725" cy="487363"/>
            <a:chOff x="4168140" y="3870960"/>
            <a:chExt cx="2499360" cy="487680"/>
          </a:xfrm>
        </p:grpSpPr>
        <p:sp>
          <p:nvSpPr>
            <p:cNvPr id="610" name="Google Shape;610;p15"/>
            <p:cNvSpPr/>
            <p:nvPr/>
          </p:nvSpPr>
          <p:spPr>
            <a:xfrm>
              <a:off x="4168140" y="387096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5"/>
            <p:cNvSpPr/>
            <p:nvPr/>
          </p:nvSpPr>
          <p:spPr>
            <a:xfrm>
              <a:off x="5090160" y="388620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5"/>
            <p:cNvSpPr/>
            <p:nvPr/>
          </p:nvSpPr>
          <p:spPr>
            <a:xfrm>
              <a:off x="5958840" y="388620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15"/>
          <p:cNvSpPr txBox="1"/>
          <p:nvPr/>
        </p:nvSpPr>
        <p:spPr>
          <a:xfrm>
            <a:off x="1031875" y="5087938"/>
            <a:ext cx="2722563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Stavová rovnice </a:t>
            </a: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ideálního plynu </a:t>
            </a: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15"/>
          <p:cNvGrpSpPr/>
          <p:nvPr/>
        </p:nvGrpSpPr>
        <p:grpSpPr>
          <a:xfrm>
            <a:off x="3986213" y="4991100"/>
            <a:ext cx="5627687" cy="1074738"/>
            <a:chOff x="3945314" y="4817533"/>
            <a:chExt cx="5627722" cy="1075267"/>
          </a:xfrm>
        </p:grpSpPr>
        <p:sp>
          <p:nvSpPr>
            <p:cNvPr id="615" name="Google Shape;615;p15"/>
            <p:cNvSpPr/>
            <p:nvPr/>
          </p:nvSpPr>
          <p:spPr>
            <a:xfrm>
              <a:off x="3945314" y="4817533"/>
              <a:ext cx="4292627" cy="107526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74747"/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5"/>
            <p:cNvSpPr txBox="1"/>
            <p:nvPr/>
          </p:nvSpPr>
          <p:spPr>
            <a:xfrm>
              <a:off x="4195075" y="4952739"/>
              <a:ext cx="2422496" cy="8038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200" b="1" i="1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17" name="Google Shape;617;p15"/>
            <p:cNvSpPr txBox="1"/>
            <p:nvPr/>
          </p:nvSpPr>
          <p:spPr>
            <a:xfrm>
              <a:off x="6178822" y="5101365"/>
              <a:ext cx="3394214" cy="43088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200" b="1" i="1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618" name="Google Shape;618;p15"/>
          <p:cNvSpPr/>
          <p:nvPr/>
        </p:nvSpPr>
        <p:spPr>
          <a:xfrm rot="10800000" flipH="1">
            <a:off x="7143750" y="3217863"/>
            <a:ext cx="327025" cy="150812"/>
          </a:xfrm>
          <a:prstGeom prst="rightArrow">
            <a:avLst>
              <a:gd name="adj1" fmla="val 50000"/>
              <a:gd name="adj2" fmla="val 4980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5"/>
          <p:cNvSpPr/>
          <p:nvPr/>
        </p:nvSpPr>
        <p:spPr>
          <a:xfrm rot="10800000" flipH="1">
            <a:off x="7143750" y="3560763"/>
            <a:ext cx="327025" cy="150812"/>
          </a:xfrm>
          <a:prstGeom prst="rightArrow">
            <a:avLst>
              <a:gd name="adj1" fmla="val 50000"/>
              <a:gd name="adj2" fmla="val 4980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5"/>
          <p:cNvSpPr/>
          <p:nvPr/>
        </p:nvSpPr>
        <p:spPr>
          <a:xfrm rot="10800000" flipH="1">
            <a:off x="7143750" y="3924300"/>
            <a:ext cx="327025" cy="150813"/>
          </a:xfrm>
          <a:prstGeom prst="rightArrow">
            <a:avLst>
              <a:gd name="adj1" fmla="val 50000"/>
              <a:gd name="adj2" fmla="val 4980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5"/>
          <p:cNvSpPr txBox="1"/>
          <p:nvPr/>
        </p:nvSpPr>
        <p:spPr>
          <a:xfrm>
            <a:off x="7570788" y="3127375"/>
            <a:ext cx="2020887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5"/>
          <p:cNvSpPr txBox="1"/>
          <p:nvPr/>
        </p:nvSpPr>
        <p:spPr>
          <a:xfrm>
            <a:off x="7570788" y="3465513"/>
            <a:ext cx="20208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5"/>
          <p:cNvSpPr txBox="1"/>
          <p:nvPr/>
        </p:nvSpPr>
        <p:spPr>
          <a:xfrm>
            <a:off x="7570788" y="3827463"/>
            <a:ext cx="20208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</a:t>
            </a:r>
            <a:endParaRPr/>
          </a:p>
        </p:txBody>
      </p:sp>
      <p:sp>
        <p:nvSpPr>
          <p:cNvPr id="327" name="Google Shape;327;p14"/>
          <p:cNvSpPr txBox="1">
            <a:spLocks noGrp="1"/>
          </p:cNvSpPr>
          <p:nvPr>
            <p:ph type="body" idx="1"/>
          </p:nvPr>
        </p:nvSpPr>
        <p:spPr>
          <a:xfrm>
            <a:off x="914400" y="1214422"/>
            <a:ext cx="7772400" cy="5141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▪"/>
            </a:pPr>
            <a:r>
              <a:rPr lang="cs-CZ"/>
              <a:t>Vlivem zvětšujícího tlaku se plyny stlačují a přitom zmenšují svůj objem. Při poklesu okolního tlaku se opět rozpínají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1900"/>
              <a:buChar char="▪"/>
            </a:pPr>
            <a:r>
              <a:rPr lang="cs-CZ" sz="2000">
                <a:solidFill>
                  <a:srgbClr val="FFFF00"/>
                </a:solidFill>
              </a:rPr>
              <a:t>Boyle – Marriotův</a:t>
            </a:r>
            <a:r>
              <a:rPr lang="cs-CZ" sz="2000"/>
              <a:t> zákon říká, že součin tlaku a oběmu plynu je stálý.</a:t>
            </a:r>
            <a:endParaRPr/>
          </a:p>
          <a:p>
            <a:pPr marL="411480" lvl="0" indent="-161925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/>
          </a:p>
        </p:txBody>
      </p:sp>
      <p:pic>
        <p:nvPicPr>
          <p:cNvPr id="328" name="Google Shape;32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37" y="3143248"/>
            <a:ext cx="2791885" cy="35483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29" name="Google Shape;329;p14"/>
          <p:cNvGraphicFramePr/>
          <p:nvPr/>
        </p:nvGraphicFramePr>
        <p:xfrm>
          <a:off x="4214810" y="3214686"/>
          <a:ext cx="4214842" cy="32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4214842" imgH="323850" progId="Word.Document.12">
                  <p:embed/>
                </p:oleObj>
              </mc:Choice>
              <mc:Fallback>
                <p:oleObj r:id="rId4" imgW="4214842" imgH="323850" progId="Word.Document.12">
                  <p:embed/>
                  <p:pic>
                    <p:nvPicPr>
                      <p:cNvPr id="329" name="Google Shape;329;p1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4214810" y="3214686"/>
                        <a:ext cx="4214842" cy="32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0" name="Google Shape;330;p14"/>
          <p:cNvGraphicFramePr/>
          <p:nvPr/>
        </p:nvGraphicFramePr>
        <p:xfrm>
          <a:off x="2663852" y="3143249"/>
          <a:ext cx="5765800" cy="6429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65800" imgH="642941" progId="Word.Document.12">
                  <p:embed/>
                </p:oleObj>
              </mc:Choice>
              <mc:Fallback>
                <p:oleObj r:id="rId6" imgW="5765800" imgH="642941" progId="Word.Document.12">
                  <p:embed/>
                  <p:pic>
                    <p:nvPicPr>
                      <p:cNvPr id="330" name="Google Shape;330;p14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2663852" y="3143249"/>
                        <a:ext cx="5765800" cy="6429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1" name="Google Shape;331;p14"/>
          <p:cNvSpPr txBox="1"/>
          <p:nvPr/>
        </p:nvSpPr>
        <p:spPr>
          <a:xfrm>
            <a:off x="4214810" y="4202676"/>
            <a:ext cx="4623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Kolikrát se zvětší tlak, tolikrát se zmenší objem</a:t>
            </a:r>
            <a:endParaRPr/>
          </a:p>
        </p:txBody>
      </p:sp>
      <p:sp>
        <p:nvSpPr>
          <p:cNvPr id="332" name="Google Shape;332;p14"/>
          <p:cNvSpPr/>
          <p:nvPr/>
        </p:nvSpPr>
        <p:spPr>
          <a:xfrm>
            <a:off x="5429256" y="3643314"/>
            <a:ext cx="285752" cy="500066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5C98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33" name="Google Shape;333;p14"/>
          <p:cNvSpPr txBox="1"/>
          <p:nvPr/>
        </p:nvSpPr>
        <p:spPr>
          <a:xfrm>
            <a:off x="4214810" y="4500570"/>
            <a:ext cx="462370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Kolikrát se zmenší tlak, tolikrát se zvětší objem</a:t>
            </a:r>
            <a:endParaRPr/>
          </a:p>
        </p:txBody>
      </p:sp>
      <p:sp>
        <p:nvSpPr>
          <p:cNvPr id="334" name="Google Shape;334;p14"/>
          <p:cNvSpPr txBox="1"/>
          <p:nvPr/>
        </p:nvSpPr>
        <p:spPr>
          <a:xfrm>
            <a:off x="4214810" y="5429264"/>
            <a:ext cx="258917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Platí pro: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ideální plyn,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stálé množství,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	isotermický děj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5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</a:t>
            </a:r>
            <a:endParaRPr/>
          </a:p>
        </p:txBody>
      </p:sp>
      <p:pic>
        <p:nvPicPr>
          <p:cNvPr id="340" name="Google Shape;340;p15" descr="Keson Boyleho zákon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9264" y="2000240"/>
            <a:ext cx="2093976" cy="3332988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1" name="Google Shape;341;p15"/>
          <p:cNvSpPr txBox="1"/>
          <p:nvPr/>
        </p:nvSpPr>
        <p:spPr>
          <a:xfrm>
            <a:off x="1000100" y="1500174"/>
            <a:ext cx="7793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 V potápěčském zvonu na hladině je 1000 litrů vzduchu. Spočítejte objem</a:t>
            </a:r>
            <a:endParaRPr/>
          </a:p>
        </p:txBody>
      </p:sp>
      <p:sp>
        <p:nvSpPr>
          <p:cNvPr id="342" name="Google Shape;342;p15"/>
          <p:cNvSpPr txBox="1"/>
          <p:nvPr/>
        </p:nvSpPr>
        <p:spPr>
          <a:xfrm>
            <a:off x="3214678" y="1785926"/>
            <a:ext cx="44733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Vzduchu po spuštění kesonu do 10 a do 20 m.</a:t>
            </a:r>
            <a:endParaRPr/>
          </a:p>
        </p:txBody>
      </p:sp>
      <p:sp>
        <p:nvSpPr>
          <p:cNvPr id="343" name="Google Shape;343;p15"/>
          <p:cNvSpPr txBox="1"/>
          <p:nvPr/>
        </p:nvSpPr>
        <p:spPr>
          <a:xfrm>
            <a:off x="3286116" y="3286124"/>
            <a:ext cx="24384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Tlak v hloubce 10 m p =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4" name="Google Shape;344;p15"/>
          <p:cNvSpPr txBox="1"/>
          <p:nvPr/>
        </p:nvSpPr>
        <p:spPr>
          <a:xfrm>
            <a:off x="3286116" y="3643314"/>
            <a:ext cx="2947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Objem vzduchu v kesonu V =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5" name="Google Shape;345;p15"/>
          <p:cNvSpPr txBox="1"/>
          <p:nvPr/>
        </p:nvSpPr>
        <p:spPr>
          <a:xfrm>
            <a:off x="3286116" y="4429132"/>
            <a:ext cx="24484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Tlak v hloubce 20 m p =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3286116" y="4786322"/>
            <a:ext cx="294721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Objem vzduchu v kesonu V =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7" name="Google Shape;347;p15"/>
          <p:cNvSpPr txBox="1"/>
          <p:nvPr/>
        </p:nvSpPr>
        <p:spPr>
          <a:xfrm>
            <a:off x="3286116" y="2130974"/>
            <a:ext cx="23342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Tlak v hloubce 0 m p = 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8" name="Google Shape;348;p15"/>
          <p:cNvSpPr txBox="1"/>
          <p:nvPr/>
        </p:nvSpPr>
        <p:spPr>
          <a:xfrm>
            <a:off x="3286116" y="2488164"/>
            <a:ext cx="3506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Objem vzduchu v kesonu V = 1000 l</a:t>
            </a:r>
            <a:endParaRPr sz="1800">
              <a:solidFill>
                <a:srgbClr val="FFFF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Google Shape;349;p15"/>
          <p:cNvSpPr txBox="1"/>
          <p:nvPr/>
        </p:nvSpPr>
        <p:spPr>
          <a:xfrm>
            <a:off x="5643570" y="2130974"/>
            <a:ext cx="649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 bar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0" name="Google Shape;350;p15"/>
          <p:cNvSpPr txBox="1"/>
          <p:nvPr/>
        </p:nvSpPr>
        <p:spPr>
          <a:xfrm>
            <a:off x="5715008" y="3286124"/>
            <a:ext cx="6639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2 bar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1" name="Google Shape;351;p15"/>
          <p:cNvSpPr txBox="1"/>
          <p:nvPr/>
        </p:nvSpPr>
        <p:spPr>
          <a:xfrm>
            <a:off x="6230600" y="3631172"/>
            <a:ext cx="62741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500 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2" name="Google Shape;352;p15"/>
          <p:cNvSpPr txBox="1"/>
          <p:nvPr/>
        </p:nvSpPr>
        <p:spPr>
          <a:xfrm>
            <a:off x="5786446" y="4416990"/>
            <a:ext cx="6495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 bar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53" name="Google Shape;353;p15"/>
          <p:cNvSpPr txBox="1"/>
          <p:nvPr/>
        </p:nvSpPr>
        <p:spPr>
          <a:xfrm>
            <a:off x="6277825" y="4774180"/>
            <a:ext cx="8659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333,33 l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</a:t>
            </a:r>
            <a:endParaRPr/>
          </a:p>
        </p:txBody>
      </p:sp>
      <p:sp>
        <p:nvSpPr>
          <p:cNvPr id="359" name="Google Shape;359;p16"/>
          <p:cNvSpPr txBox="1">
            <a:spLocks noGrp="1"/>
          </p:cNvSpPr>
          <p:nvPr>
            <p:ph type="body" idx="1"/>
          </p:nvPr>
        </p:nvSpPr>
        <p:spPr>
          <a:xfrm>
            <a:off x="914400" y="1285860"/>
            <a:ext cx="7772400" cy="50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1710"/>
              <a:buChar char="▪"/>
            </a:pPr>
            <a:r>
              <a:rPr lang="cs-CZ" sz="1800"/>
              <a:t>Příklad: Balónek o objemu 6 litrů vypuštěný z hloubky 40 metrů stoupá k hladině. Vypočtěte jeho objem v hloubkách 30m, 20m, 10m a na hladině</a:t>
            </a:r>
            <a:endParaRPr/>
          </a:p>
          <a:p>
            <a:pPr marL="740664" lvl="1" indent="-205740" algn="l" rtl="0">
              <a:spcBef>
                <a:spcPts val="280"/>
              </a:spcBef>
              <a:spcAft>
                <a:spcPts val="0"/>
              </a:spcAft>
              <a:buSzPts val="1260"/>
              <a:buNone/>
            </a:pPr>
            <a:endParaRPr sz="1400"/>
          </a:p>
        </p:txBody>
      </p:sp>
      <p:graphicFrame>
        <p:nvGraphicFramePr>
          <p:cNvPr id="360" name="Google Shape;360;p16"/>
          <p:cNvGraphicFramePr/>
          <p:nvPr/>
        </p:nvGraphicFramePr>
        <p:xfrm>
          <a:off x="1428728" y="2428868"/>
          <a:ext cx="4572000" cy="3795215"/>
        </p:xfrm>
        <a:graphic>
          <a:graphicData uri="http://schemas.openxmlformats.org/drawingml/2006/table">
            <a:tbl>
              <a:tblPr firstRow="1" bandRow="1">
                <a:noFill/>
                <a:tableStyleId>{92E204E3-F21B-4829-A5C7-75EC54F8B41B}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Hloubka [m]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Tlak [Bar]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Objem [l]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10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20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30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0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40</a:t>
                      </a: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61" name="Google Shape;361;p16"/>
          <p:cNvPicPr preferRelativeResize="0"/>
          <p:nvPr/>
        </p:nvPicPr>
        <p:blipFill rotWithShape="1">
          <a:blip r:embed="rId3">
            <a:alphaModFix/>
          </a:blip>
          <a:srcRect l="44322" t="85910" r="12703"/>
          <a:stretch/>
        </p:blipFill>
        <p:spPr>
          <a:xfrm>
            <a:off x="6215074" y="6000768"/>
            <a:ext cx="252413" cy="254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6"/>
          <p:cNvPicPr preferRelativeResize="0"/>
          <p:nvPr/>
        </p:nvPicPr>
        <p:blipFill rotWithShape="1">
          <a:blip r:embed="rId4">
            <a:alphaModFix/>
          </a:blip>
          <a:srcRect l="44140" t="85785" r="12553"/>
          <a:stretch/>
        </p:blipFill>
        <p:spPr>
          <a:xfrm>
            <a:off x="6315089" y="5286388"/>
            <a:ext cx="328613" cy="328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6"/>
          <p:cNvPicPr preferRelativeResize="0"/>
          <p:nvPr/>
        </p:nvPicPr>
        <p:blipFill rotWithShape="1">
          <a:blip r:embed="rId5">
            <a:alphaModFix/>
          </a:blip>
          <a:srcRect l="44034" t="85674" r="12538"/>
          <a:stretch/>
        </p:blipFill>
        <p:spPr>
          <a:xfrm>
            <a:off x="6121414" y="4500570"/>
            <a:ext cx="450850" cy="452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6"/>
          <p:cNvPicPr preferRelativeResize="0"/>
          <p:nvPr/>
        </p:nvPicPr>
        <p:blipFill rotWithShape="1">
          <a:blip r:embed="rId6">
            <a:alphaModFix/>
          </a:blip>
          <a:srcRect l="43890" t="85579" r="12432"/>
          <a:stretch/>
        </p:blipFill>
        <p:spPr>
          <a:xfrm>
            <a:off x="6216666" y="3714752"/>
            <a:ext cx="641350" cy="64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6"/>
          <p:cNvPicPr preferRelativeResize="0"/>
          <p:nvPr/>
        </p:nvPicPr>
        <p:blipFill rotWithShape="1">
          <a:blip r:embed="rId7">
            <a:alphaModFix/>
          </a:blip>
          <a:srcRect b="70183"/>
          <a:stretch/>
        </p:blipFill>
        <p:spPr>
          <a:xfrm>
            <a:off x="6215074" y="2428868"/>
            <a:ext cx="1468437" cy="133297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16"/>
          <p:cNvSpPr txBox="1"/>
          <p:nvPr/>
        </p:nvSpPr>
        <p:spPr>
          <a:xfrm>
            <a:off x="3570297" y="3117229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67" name="Google Shape;367;p16"/>
          <p:cNvSpPr txBox="1"/>
          <p:nvPr/>
        </p:nvSpPr>
        <p:spPr>
          <a:xfrm>
            <a:off x="3563888" y="3779748"/>
            <a:ext cx="303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68" name="Google Shape;368;p16"/>
          <p:cNvSpPr txBox="1"/>
          <p:nvPr/>
        </p:nvSpPr>
        <p:spPr>
          <a:xfrm>
            <a:off x="3563888" y="4427820"/>
            <a:ext cx="2888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69" name="Google Shape;369;p16"/>
          <p:cNvSpPr txBox="1"/>
          <p:nvPr/>
        </p:nvSpPr>
        <p:spPr>
          <a:xfrm>
            <a:off x="3563888" y="5003884"/>
            <a:ext cx="3032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370" name="Google Shape;370;p16"/>
          <p:cNvSpPr txBox="1"/>
          <p:nvPr/>
        </p:nvSpPr>
        <p:spPr>
          <a:xfrm>
            <a:off x="3563888" y="5661248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371" name="Google Shape;371;p16"/>
          <p:cNvSpPr txBox="1"/>
          <p:nvPr/>
        </p:nvSpPr>
        <p:spPr>
          <a:xfrm>
            <a:off x="5068814" y="5723964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372" name="Google Shape;372;p16"/>
          <p:cNvSpPr txBox="1"/>
          <p:nvPr/>
        </p:nvSpPr>
        <p:spPr>
          <a:xfrm>
            <a:off x="5068814" y="5075892"/>
            <a:ext cx="48442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7,5</a:t>
            </a:r>
            <a:endParaRPr/>
          </a:p>
        </p:txBody>
      </p:sp>
      <p:sp>
        <p:nvSpPr>
          <p:cNvPr id="373" name="Google Shape;373;p16"/>
          <p:cNvSpPr txBox="1"/>
          <p:nvPr/>
        </p:nvSpPr>
        <p:spPr>
          <a:xfrm>
            <a:off x="5068814" y="4437112"/>
            <a:ext cx="455574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10</a:t>
            </a:r>
            <a:endParaRPr/>
          </a:p>
        </p:txBody>
      </p:sp>
      <p:sp>
        <p:nvSpPr>
          <p:cNvPr id="374" name="Google Shape;374;p16"/>
          <p:cNvSpPr txBox="1"/>
          <p:nvPr/>
        </p:nvSpPr>
        <p:spPr>
          <a:xfrm>
            <a:off x="5068814" y="3789040"/>
            <a:ext cx="482824" cy="477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5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15</a:t>
            </a:r>
            <a:endParaRPr/>
          </a:p>
        </p:txBody>
      </p:sp>
      <p:sp>
        <p:nvSpPr>
          <p:cNvPr id="375" name="Google Shape;375;p16"/>
          <p:cNvSpPr txBox="1"/>
          <p:nvPr/>
        </p:nvSpPr>
        <p:spPr>
          <a:xfrm>
            <a:off x="5069909" y="2996952"/>
            <a:ext cx="582211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30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</a:t>
            </a:r>
            <a:endParaRPr/>
          </a:p>
        </p:txBody>
      </p:sp>
      <p:sp>
        <p:nvSpPr>
          <p:cNvPr id="381" name="Google Shape;381;p17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▪"/>
            </a:pPr>
            <a:r>
              <a:rPr lang="cs-CZ" dirty="0"/>
              <a:t>Nebezpečí malých hloubek</a:t>
            </a:r>
            <a:endParaRPr dirty="0"/>
          </a:p>
          <a:p>
            <a:pPr marL="454914" lvl="1" indent="0" algn="l" rtl="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r>
              <a:rPr lang="cs-CZ" sz="1800" dirty="0"/>
              <a:t>Při výstupu ze 40 do 30 m se balónek zvětšil pouze o 1,5l, </a:t>
            </a:r>
            <a:r>
              <a:rPr lang="cs-CZ" sz="1800" dirty="0" err="1"/>
              <a:t>rotože</a:t>
            </a:r>
            <a:r>
              <a:rPr lang="cs-CZ" sz="1800" dirty="0"/>
              <a:t> poměr tlaků je pouze 5/4</a:t>
            </a:r>
            <a:endParaRPr sz="1800" dirty="0"/>
          </a:p>
          <a:p>
            <a:pPr marL="454914" lvl="1" indent="0" algn="l" rtl="0">
              <a:spcBef>
                <a:spcPts val="360"/>
              </a:spcBef>
              <a:spcAft>
                <a:spcPts val="0"/>
              </a:spcAft>
              <a:buSzPts val="1620"/>
              <a:buNone/>
            </a:pPr>
            <a:r>
              <a:rPr lang="cs-CZ" sz="1800" dirty="0"/>
              <a:t>Při výstupu z 10m na hladinu o stejnou vzdálenost se ale jeho </a:t>
            </a:r>
            <a:r>
              <a:rPr lang="cs-CZ" sz="1800" dirty="0" err="1"/>
              <a:t>oběm</a:t>
            </a:r>
            <a:r>
              <a:rPr lang="cs-CZ" sz="1800" dirty="0"/>
              <a:t> zvýšil </a:t>
            </a:r>
            <a:r>
              <a:rPr lang="cs-CZ" sz="1800" b="1" dirty="0">
                <a:solidFill>
                  <a:srgbClr val="FF0000"/>
                </a:solidFill>
              </a:rPr>
              <a:t>2x</a:t>
            </a:r>
            <a:r>
              <a:rPr lang="cs-CZ" sz="1800" dirty="0"/>
              <a:t> (odpovídá poměru snížení tlaku 2/1)</a:t>
            </a:r>
            <a:endParaRPr sz="1800" b="1" dirty="0">
              <a:solidFill>
                <a:srgbClr val="FF0000"/>
              </a:solidFill>
            </a:endParaRPr>
          </a:p>
        </p:txBody>
      </p:sp>
      <p:pic>
        <p:nvPicPr>
          <p:cNvPr id="382" name="Google Shape;382;p17" descr="http://www.lifehack.org/wp-content/files/2008/04/danger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68" y="142852"/>
            <a:ext cx="1813912" cy="20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7"/>
          <p:cNvSpPr txBox="1"/>
          <p:nvPr/>
        </p:nvSpPr>
        <p:spPr>
          <a:xfrm>
            <a:off x="1071538" y="4375200"/>
            <a:ext cx="47863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b="1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 Nikdy nezadržujte dech  !</a:t>
            </a:r>
            <a:endParaRPr/>
          </a:p>
        </p:txBody>
      </p:sp>
      <p:sp>
        <p:nvSpPr>
          <p:cNvPr id="384" name="Google Shape;384;p17"/>
          <p:cNvSpPr txBox="1"/>
          <p:nvPr/>
        </p:nvSpPr>
        <p:spPr>
          <a:xfrm>
            <a:off x="1142976" y="5000636"/>
            <a:ext cx="35365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 b="1">
                <a:solidFill>
                  <a:srgbClr val="C00000"/>
                </a:solidFill>
                <a:latin typeface="Corbel"/>
                <a:ea typeface="Corbel"/>
                <a:cs typeface="Corbel"/>
                <a:sym typeface="Corbel"/>
              </a:rPr>
              <a:t>Dýchejte normálně !</a:t>
            </a:r>
            <a:endParaRPr sz="3000" b="1">
              <a:solidFill>
                <a:srgbClr val="C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8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plynů, tělní dutiny</a:t>
            </a:r>
            <a:endParaRPr/>
          </a:p>
        </p:txBody>
      </p:sp>
      <p:sp>
        <p:nvSpPr>
          <p:cNvPr id="390" name="Google Shape;390;p18"/>
          <p:cNvSpPr/>
          <p:nvPr/>
        </p:nvSpPr>
        <p:spPr>
          <a:xfrm>
            <a:off x="842954" y="5272078"/>
            <a:ext cx="2543175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Automatické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1" name="Google Shape;391;p18"/>
          <p:cNvSpPr/>
          <p:nvPr/>
        </p:nvSpPr>
        <p:spPr>
          <a:xfrm>
            <a:off x="6538913" y="5319713"/>
            <a:ext cx="1577975" cy="555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Násilné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92" name="Google Shape;392;p18"/>
          <p:cNvSpPr/>
          <p:nvPr/>
        </p:nvSpPr>
        <p:spPr>
          <a:xfrm rot="-5400000" flipH="1">
            <a:off x="2446341" y="3100379"/>
            <a:ext cx="3797300" cy="1739900"/>
          </a:xfrm>
          <a:prstGeom prst="rightArrow">
            <a:avLst>
              <a:gd name="adj1" fmla="val 50000"/>
              <a:gd name="adj2" fmla="val 109134"/>
            </a:avLst>
          </a:prstGeom>
          <a:gradFill>
            <a:gsLst>
              <a:gs pos="0">
                <a:srgbClr val="9394A1"/>
              </a:gs>
              <a:gs pos="100000">
                <a:srgbClr val="081D58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96" name="Google Shape;39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5368" y="2271698"/>
            <a:ext cx="2063554" cy="278131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18"/>
          <p:cNvSpPr/>
          <p:nvPr/>
        </p:nvSpPr>
        <p:spPr>
          <a:xfrm>
            <a:off x="842932" y="3443278"/>
            <a:ext cx="738188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Plíce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8" name="Google Shape;398;p18"/>
          <p:cNvSpPr/>
          <p:nvPr/>
        </p:nvSpPr>
        <p:spPr>
          <a:xfrm>
            <a:off x="476232" y="4572008"/>
            <a:ext cx="15240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Trávicí systém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9" name="Google Shape;399;p18"/>
          <p:cNvSpPr/>
          <p:nvPr/>
        </p:nvSpPr>
        <p:spPr>
          <a:xfrm>
            <a:off x="723864" y="2071678"/>
            <a:ext cx="175577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Obličejové dutiny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0" name="Google Shape;400;p18"/>
          <p:cNvSpPr/>
          <p:nvPr/>
        </p:nvSpPr>
        <p:spPr>
          <a:xfrm>
            <a:off x="714348" y="2757478"/>
            <a:ext cx="1295400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Dýchací cesty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01" name="Google Shape;401;p18"/>
          <p:cNvSpPr/>
          <p:nvPr/>
        </p:nvSpPr>
        <p:spPr>
          <a:xfrm>
            <a:off x="2714613" y="2285992"/>
            <a:ext cx="1285884" cy="428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100" b="1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Prostor uvnitř masky</a:t>
            </a:r>
            <a:endParaRPr sz="1100"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Picture 1" descr="Vyrovnávání tlaku ve středouší">
            <a:extLst>
              <a:ext uri="{FF2B5EF4-FFF2-40B4-BE49-F238E27FC236}">
                <a16:creationId xmlns:a16="http://schemas.microsoft.com/office/drawing/2014/main" id="{EFCB7541-B6F7-5FD2-5051-EC9D9DD4A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670" y="2028933"/>
            <a:ext cx="3363916" cy="29218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AF07A2-10D3-F489-6327-1D7876AD2614}"/>
              </a:ext>
            </a:extLst>
          </p:cNvPr>
          <p:cNvSpPr txBox="1"/>
          <p:nvPr/>
        </p:nvSpPr>
        <p:spPr>
          <a:xfrm>
            <a:off x="6772467" y="4900856"/>
            <a:ext cx="228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Viz </a:t>
            </a:r>
            <a:r>
              <a:rPr lang="en-US" dirty="0" err="1">
                <a:hlinkClick r:id="rId5"/>
              </a:rPr>
              <a:t>stran</a:t>
            </a:r>
            <a:r>
              <a:rPr lang="en-US" dirty="0">
                <a:hlinkClick r:id="rId5"/>
              </a:rPr>
              <a:t> SP, pan </a:t>
            </a:r>
            <a:r>
              <a:rPr lang="en-US" dirty="0" err="1">
                <a:hlinkClick r:id="rId5"/>
              </a:rPr>
              <a:t>Eustach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9"/>
          <p:cNvSpPr txBox="1">
            <a:spLocks noGrp="1"/>
          </p:cNvSpPr>
          <p:nvPr>
            <p:ph type="title"/>
          </p:nvPr>
        </p:nvSpPr>
        <p:spPr>
          <a:xfrm>
            <a:off x="928662" y="631338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plynů, výpočet spotřeby</a:t>
            </a:r>
            <a:endParaRPr/>
          </a:p>
        </p:txBody>
      </p:sp>
      <p:sp>
        <p:nvSpPr>
          <p:cNvPr id="407" name="Google Shape;407;p19"/>
          <p:cNvSpPr txBox="1"/>
          <p:nvPr/>
        </p:nvSpPr>
        <p:spPr>
          <a:xfrm>
            <a:off x="1000101" y="2202974"/>
            <a:ext cx="7786742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 Kolik litrů vzduchu spotřebuje potápěč za 20 min. v hloubce 25 m, je-li jeho hladinová spotřeba 30 l/min?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08" name="Google Shape;408;p19"/>
          <p:cNvSpPr/>
          <p:nvPr/>
        </p:nvSpPr>
        <p:spPr>
          <a:xfrm>
            <a:off x="571472" y="1142984"/>
            <a:ext cx="72152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0"/>
          <p:cNvSpPr txBox="1">
            <a:spLocks noGrp="1"/>
          </p:cNvSpPr>
          <p:nvPr>
            <p:ph type="title"/>
          </p:nvPr>
        </p:nvSpPr>
        <p:spPr>
          <a:xfrm>
            <a:off x="928662" y="714918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plynů, výpočet spotřeby</a:t>
            </a:r>
            <a:endParaRPr/>
          </a:p>
        </p:txBody>
      </p:sp>
      <p:sp>
        <p:nvSpPr>
          <p:cNvPr id="414" name="Google Shape;414;p20"/>
          <p:cNvSpPr txBox="1"/>
          <p:nvPr/>
        </p:nvSpPr>
        <p:spPr>
          <a:xfrm>
            <a:off x="1071538" y="2357992"/>
            <a:ext cx="7429552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 Jak dlouho vydrží potápěči 15l láhev naplněná na začátku ponoru na 200 barů, tak aby se vynořil s rezervou 50 barů v hloubce:</a:t>
            </a: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AutoNum type="alphaLcParenR"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10m    b) 30m</a:t>
            </a:r>
            <a:endParaRPr dirty="0"/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rbel"/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Hladinová spotřeba 30l/min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0ddc3042_0_1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Fyzika – osnova výcviku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4BD872-754B-9C50-CE5D-4E69E8930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25039"/>
            <a:ext cx="8619136" cy="391929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1"/>
          <p:cNvSpPr txBox="1">
            <a:spLocks noGrp="1"/>
          </p:cNvSpPr>
          <p:nvPr>
            <p:ph type="title"/>
          </p:nvPr>
        </p:nvSpPr>
        <p:spPr>
          <a:xfrm>
            <a:off x="914400" y="85723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Stlačování plynů, výpočet spotřeby</a:t>
            </a:r>
            <a:endParaRPr/>
          </a:p>
        </p:txBody>
      </p:sp>
      <p:sp>
        <p:nvSpPr>
          <p:cNvPr id="420" name="Google Shape;420;p21"/>
          <p:cNvSpPr txBox="1"/>
          <p:nvPr/>
        </p:nvSpPr>
        <p:spPr>
          <a:xfrm>
            <a:off x="928662" y="2428868"/>
            <a:ext cx="7644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 Potápěč vydýchal z 10 l přístroje za 20 minut 100 barů v hloubce 20 m. Stanovte jeho hladinovou spotřebu.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Archimédův zákon</a:t>
            </a:r>
            <a:endParaRPr/>
          </a:p>
        </p:txBody>
      </p:sp>
      <p:sp>
        <p:nvSpPr>
          <p:cNvPr id="426" name="Google Shape;426;p22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▪"/>
            </a:pPr>
            <a:r>
              <a:rPr lang="cs-CZ"/>
              <a:t>Těleso ponořené do kapaliny je nadlehčováno silou rovnající se tíze kapaliny tělesem vytlačené</a:t>
            </a:r>
            <a:endParaRPr/>
          </a:p>
        </p:txBody>
      </p:sp>
      <p:sp>
        <p:nvSpPr>
          <p:cNvPr id="427" name="Google Shape;427;p22"/>
          <p:cNvSpPr txBox="1"/>
          <p:nvPr/>
        </p:nvSpPr>
        <p:spPr>
          <a:xfrm>
            <a:off x="3214678" y="3429000"/>
            <a:ext cx="542928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Pokud je tíha tělesem vytlačené vody větší než tíha tělesa samotného (resp. hustota tělesa je menší než hustota vody), pak těleso plove.</a:t>
            </a:r>
            <a:endParaRPr/>
          </a:p>
        </p:txBody>
      </p:sp>
      <p:sp>
        <p:nvSpPr>
          <p:cNvPr id="428" name="Google Shape;428;p22"/>
          <p:cNvSpPr txBox="1"/>
          <p:nvPr/>
        </p:nvSpPr>
        <p:spPr>
          <a:xfrm>
            <a:off x="3286116" y="4854371"/>
            <a:ext cx="5500726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Pokud je tíha tělesem vytlačené vody menší než tíha těles (resp. hustota tělesa je větší než hustotoa vody), pak těleso klesá ke dnu.</a:t>
            </a:r>
            <a:endParaRPr/>
          </a:p>
        </p:txBody>
      </p:sp>
      <p:pic>
        <p:nvPicPr>
          <p:cNvPr id="429" name="Google Shape;4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388" y="3606000"/>
            <a:ext cx="210502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4" name="Google Shape;434;p23"/>
          <p:cNvGraphicFramePr/>
          <p:nvPr/>
        </p:nvGraphicFramePr>
        <p:xfrm>
          <a:off x="2690920" y="3559192"/>
          <a:ext cx="5746750" cy="1084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746750" imgH="1084263" progId="Word.Document.12">
                  <p:embed/>
                </p:oleObj>
              </mc:Choice>
              <mc:Fallback>
                <p:oleObj r:id="rId3" imgW="5746750" imgH="1084263" progId="Word.Document.12">
                  <p:embed/>
                  <p:pic>
                    <p:nvPicPr>
                      <p:cNvPr id="434" name="Google Shape;434;p23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2690920" y="3559192"/>
                        <a:ext cx="5746750" cy="1084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5" name="Google Shape;435;p2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Archimédův zákon</a:t>
            </a:r>
            <a:endParaRPr/>
          </a:p>
        </p:txBody>
      </p:sp>
      <p:pic>
        <p:nvPicPr>
          <p:cNvPr id="436" name="Google Shape;43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6797" y="3489330"/>
            <a:ext cx="3076575" cy="1609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37" name="Google Shape;437;p23"/>
          <p:cNvGraphicFramePr/>
          <p:nvPr/>
        </p:nvGraphicFramePr>
        <p:xfrm>
          <a:off x="2682902" y="3416300"/>
          <a:ext cx="5746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5746750" imgH="600075" progId="Word.Document.12">
                  <p:embed/>
                </p:oleObj>
              </mc:Choice>
              <mc:Fallback>
                <p:oleObj r:id="rId6" imgW="5746750" imgH="600075" progId="Word.Document.12">
                  <p:embed/>
                  <p:pic>
                    <p:nvPicPr>
                      <p:cNvPr id="437" name="Google Shape;437;p23"/>
                      <p:cNvPicPr preferRelativeResize="0"/>
                      <p:nvPr/>
                    </p:nvPicPr>
                    <p:blipFill rotWithShape="1">
                      <a:blip r:embed="rId7">
                        <a:alphaModFix/>
                      </a:blip>
                      <a:srcRect/>
                      <a:stretch/>
                    </p:blipFill>
                    <p:spPr>
                      <a:xfrm>
                        <a:off x="2682902" y="3416300"/>
                        <a:ext cx="5746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8" name="Google Shape;438;p23"/>
          <p:cNvGraphicFramePr/>
          <p:nvPr/>
        </p:nvGraphicFramePr>
        <p:xfrm>
          <a:off x="2643174" y="3786190"/>
          <a:ext cx="57658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5765800" imgH="608013" progId="Word.Document.12">
                  <p:embed/>
                </p:oleObj>
              </mc:Choice>
              <mc:Fallback>
                <p:oleObj r:id="rId8" imgW="5765800" imgH="608013" progId="Word.Document.12">
                  <p:embed/>
                  <p:pic>
                    <p:nvPicPr>
                      <p:cNvPr id="438" name="Google Shape;438;p23"/>
                      <p:cNvPicPr preferRelativeResize="0"/>
                      <p:nvPr/>
                    </p:nvPicPr>
                    <p:blipFill rotWithShape="1">
                      <a:blip r:embed="rId9">
                        <a:alphaModFix/>
                      </a:blip>
                      <a:srcRect/>
                      <a:stretch/>
                    </p:blipFill>
                    <p:spPr>
                      <a:xfrm>
                        <a:off x="2643174" y="3786190"/>
                        <a:ext cx="57658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9" name="Google Shape;439;p23"/>
          <p:cNvGraphicFramePr/>
          <p:nvPr/>
        </p:nvGraphicFramePr>
        <p:xfrm>
          <a:off x="3254406" y="4560900"/>
          <a:ext cx="574675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5746750" imgH="600075" progId="Word.Document.12">
                  <p:embed/>
                </p:oleObj>
              </mc:Choice>
              <mc:Fallback>
                <p:oleObj r:id="rId10" imgW="5746750" imgH="600075" progId="Word.Document.12">
                  <p:embed/>
                  <p:pic>
                    <p:nvPicPr>
                      <p:cNvPr id="439" name="Google Shape;439;p23"/>
                      <p:cNvPicPr preferRelativeResize="0"/>
                      <p:nvPr/>
                    </p:nvPicPr>
                    <p:blipFill rotWithShape="1">
                      <a:blip r:embed="rId11">
                        <a:alphaModFix/>
                      </a:blip>
                      <a:srcRect/>
                      <a:stretch/>
                    </p:blipFill>
                    <p:spPr>
                      <a:xfrm>
                        <a:off x="3254406" y="4560900"/>
                        <a:ext cx="574675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" name="Google Shape;440;p23"/>
          <p:cNvGraphicFramePr/>
          <p:nvPr/>
        </p:nvGraphicFramePr>
        <p:xfrm>
          <a:off x="3040092" y="4906982"/>
          <a:ext cx="57467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2" imgW="5746750" imgH="654050" progId="Word.Document.12">
                  <p:embed/>
                </p:oleObj>
              </mc:Choice>
              <mc:Fallback>
                <p:oleObj r:id="rId12" imgW="5746750" imgH="654050" progId="Word.Document.12">
                  <p:embed/>
                  <p:pic>
                    <p:nvPicPr>
                      <p:cNvPr id="440" name="Google Shape;440;p23"/>
                      <p:cNvPicPr preferRelativeResize="0"/>
                      <p:nvPr/>
                    </p:nvPicPr>
                    <p:blipFill rotWithShape="1">
                      <a:blip r:embed="rId13">
                        <a:alphaModFix/>
                      </a:blip>
                      <a:srcRect/>
                      <a:stretch/>
                    </p:blipFill>
                    <p:spPr>
                      <a:xfrm>
                        <a:off x="3040092" y="4906982"/>
                        <a:ext cx="57467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1" name="Google Shape;441;p23"/>
          <p:cNvGraphicFramePr/>
          <p:nvPr/>
        </p:nvGraphicFramePr>
        <p:xfrm>
          <a:off x="2579754" y="5264172"/>
          <a:ext cx="57467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4" imgW="5746750" imgH="654050" progId="Word.Document.12">
                  <p:embed/>
                </p:oleObj>
              </mc:Choice>
              <mc:Fallback>
                <p:oleObj r:id="rId14" imgW="5746750" imgH="654050" progId="Word.Document.12">
                  <p:embed/>
                  <p:pic>
                    <p:nvPicPr>
                      <p:cNvPr id="441" name="Google Shape;441;p23"/>
                      <p:cNvPicPr preferRelativeResize="0"/>
                      <p:nvPr/>
                    </p:nvPicPr>
                    <p:blipFill rotWithShape="1">
                      <a:blip r:embed="rId15">
                        <a:alphaModFix/>
                      </a:blip>
                      <a:srcRect/>
                      <a:stretch/>
                    </p:blipFill>
                    <p:spPr>
                      <a:xfrm>
                        <a:off x="2579754" y="5264172"/>
                        <a:ext cx="57467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2" name="Google Shape;442;p23"/>
          <p:cNvGraphicFramePr/>
          <p:nvPr/>
        </p:nvGraphicFramePr>
        <p:xfrm>
          <a:off x="2508316" y="5632470"/>
          <a:ext cx="57467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6" imgW="5746750" imgH="654050" progId="Word.Document.12">
                  <p:embed/>
                </p:oleObj>
              </mc:Choice>
              <mc:Fallback>
                <p:oleObj r:id="rId16" imgW="5746750" imgH="654050" progId="Word.Document.12">
                  <p:embed/>
                  <p:pic>
                    <p:nvPicPr>
                      <p:cNvPr id="442" name="Google Shape;442;p23"/>
                      <p:cNvPicPr preferRelativeResize="0"/>
                      <p:nvPr/>
                    </p:nvPicPr>
                    <p:blipFill rotWithShape="1">
                      <a:blip r:embed="rId17">
                        <a:alphaModFix/>
                      </a:blip>
                      <a:srcRect/>
                      <a:stretch/>
                    </p:blipFill>
                    <p:spPr>
                      <a:xfrm>
                        <a:off x="2508316" y="5632470"/>
                        <a:ext cx="57467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3" name="Google Shape;443;p23" descr="http://archimeduvzakon.chytrak.cz/_images/08_obrazek.JPG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357290" y="1571612"/>
            <a:ext cx="1007432" cy="15001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4" name="Google Shape;444;p23"/>
          <p:cNvGraphicFramePr/>
          <p:nvPr/>
        </p:nvGraphicFramePr>
        <p:xfrm>
          <a:off x="1039828" y="1500174"/>
          <a:ext cx="57467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9" imgW="5746750" imgH="654050" progId="Word.Document.12">
                  <p:embed/>
                </p:oleObj>
              </mc:Choice>
              <mc:Fallback>
                <p:oleObj r:id="rId19" imgW="5746750" imgH="654050" progId="Word.Document.12">
                  <p:embed/>
                  <p:pic>
                    <p:nvPicPr>
                      <p:cNvPr id="444" name="Google Shape;444;p23"/>
                      <p:cNvPicPr preferRelativeResize="0"/>
                      <p:nvPr/>
                    </p:nvPicPr>
                    <p:blipFill rotWithShape="1">
                      <a:blip r:embed="rId20">
                        <a:alphaModFix/>
                      </a:blip>
                      <a:srcRect/>
                      <a:stretch/>
                    </p:blipFill>
                    <p:spPr>
                      <a:xfrm>
                        <a:off x="1039828" y="1500174"/>
                        <a:ext cx="5746750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>
          <a:extLst>
            <a:ext uri="{FF2B5EF4-FFF2-40B4-BE49-F238E27FC236}">
              <a16:creationId xmlns:a16="http://schemas.microsoft.com/office/drawing/2014/main" id="{470ED7A4-87B5-131B-4E88-2E8F4D470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2">
            <a:extLst>
              <a:ext uri="{FF2B5EF4-FFF2-40B4-BE49-F238E27FC236}">
                <a16:creationId xmlns:a16="http://schemas.microsoft.com/office/drawing/2014/main" id="{906EE076-6174-8DD1-3E1C-A67CBC7ED6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 dirty="0"/>
              <a:t>Archimédův zákon</a:t>
            </a:r>
            <a:endParaRPr dirty="0"/>
          </a:p>
        </p:txBody>
      </p:sp>
      <p:sp>
        <p:nvSpPr>
          <p:cNvPr id="426" name="Google Shape;426;p22">
            <a:extLst>
              <a:ext uri="{FF2B5EF4-FFF2-40B4-BE49-F238E27FC236}">
                <a16:creationId xmlns:a16="http://schemas.microsoft.com/office/drawing/2014/main" id="{92D85459-393C-393B-EF92-68230B0EB7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▪"/>
            </a:pPr>
            <a:r>
              <a:rPr lang="en-US" dirty="0" err="1"/>
              <a:t>Neoprenov</a:t>
            </a:r>
            <a:r>
              <a:rPr lang="cs-CZ" dirty="0"/>
              <a:t>ý oblek o hmotnosti 4kg má u hladiny objem 12l kolik zátěže potřebujeme na kompenzaci vztlakové síly kterou vyvolá</a:t>
            </a:r>
            <a:r>
              <a:rPr lang="en-U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17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c9c51f2669_1_0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Archimédův zákon</a:t>
            </a:r>
            <a:endParaRPr/>
          </a:p>
        </p:txBody>
      </p:sp>
      <p:sp>
        <p:nvSpPr>
          <p:cNvPr id="450" name="Google Shape;450;g2c9c51f2669_1_0"/>
          <p:cNvSpPr txBox="1">
            <a:spLocks noGrp="1"/>
          </p:cNvSpPr>
          <p:nvPr>
            <p:ph type="body" idx="1"/>
          </p:nvPr>
        </p:nvSpPr>
        <p:spPr>
          <a:xfrm>
            <a:off x="688032" y="1305272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4914" lvl="1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cs-CZ" sz="2000" dirty="0"/>
              <a:t>Jaké množství vzduchu budeme potřebovat abychom s pomocí zvedacího vaku vynesli na hladinu utopenou kotvu z hloubky 20m, pokud kotva váží 15 kg?</a:t>
            </a:r>
            <a:endParaRPr lang="en-US" sz="2000" dirty="0"/>
          </a:p>
          <a:p>
            <a:pPr marL="454914" lvl="1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2000" dirty="0"/>
          </a:p>
          <a:p>
            <a:pPr marL="454914" lvl="1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  <a:p>
            <a:pPr marL="454914" lvl="1" indent="0" algn="l" rtl="0">
              <a:spcBef>
                <a:spcPts val="340"/>
              </a:spcBef>
              <a:spcAft>
                <a:spcPts val="0"/>
              </a:spcAft>
              <a:buSzPts val="1800"/>
              <a:buNone/>
            </a:pPr>
            <a:endParaRPr sz="2000" dirty="0"/>
          </a:p>
        </p:txBody>
      </p:sp>
      <p:sp>
        <p:nvSpPr>
          <p:cNvPr id="2" name="Google Shape;426;p22">
            <a:extLst>
              <a:ext uri="{FF2B5EF4-FFF2-40B4-BE49-F238E27FC236}">
                <a16:creationId xmlns:a16="http://schemas.microsoft.com/office/drawing/2014/main" id="{A022AE15-3DD0-E099-6271-CC6F522C7C90}"/>
              </a:ext>
            </a:extLst>
          </p:cNvPr>
          <p:cNvSpPr txBox="1">
            <a:spLocks/>
          </p:cNvSpPr>
          <p:nvPr/>
        </p:nvSpPr>
        <p:spPr>
          <a:xfrm>
            <a:off x="707625" y="3488305"/>
            <a:ext cx="7806862" cy="1023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7185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lt2"/>
              </a:buClr>
              <a:buSzPts val="1710"/>
              <a:buFont typeface="Noto Sans Symbols"/>
              <a:buChar char="▪"/>
              <a:defRPr sz="3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620"/>
              <a:buFont typeface="Noto Sans Symbols"/>
              <a:buChar char="🢭"/>
              <a:defRPr sz="2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■"/>
              <a:defRPr sz="24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🢝"/>
              <a:defRPr sz="22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20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●"/>
              <a:defRPr sz="18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●"/>
              <a:defRPr sz="1600" b="0" i="0" u="none" strike="noStrike" cap="none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411480" indent="-342900">
              <a:spcBef>
                <a:spcPts val="0"/>
              </a:spcBef>
              <a:buSzPts val="2850"/>
            </a:pPr>
            <a:r>
              <a:rPr lang="en-US" dirty="0" err="1">
                <a:solidFill>
                  <a:srgbClr val="FF0000"/>
                </a:solidFill>
              </a:rPr>
              <a:t>Nikdy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nic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nevyn</a:t>
            </a:r>
            <a:r>
              <a:rPr lang="cs-CZ" dirty="0">
                <a:solidFill>
                  <a:srgbClr val="FF0000"/>
                </a:solidFill>
              </a:rPr>
              <a:t>ášíme vlastní silou ani na vlastní BCD 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Kontrola vztlaku</a:t>
            </a:r>
            <a:endParaRPr/>
          </a:p>
        </p:txBody>
      </p:sp>
      <p:pic>
        <p:nvPicPr>
          <p:cNvPr id="456" name="Google Shape;456;p2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00596" y="3856827"/>
            <a:ext cx="7" cy="9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dk2"/>
            </a:outerShdw>
          </a:effectLst>
        </p:spPr>
      </p:pic>
      <p:pic>
        <p:nvPicPr>
          <p:cNvPr id="457" name="Google Shape;45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38" y="1500174"/>
            <a:ext cx="2133600" cy="2913062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dk2"/>
            </a:outerShdw>
          </a:effectLst>
        </p:spPr>
      </p:pic>
      <p:pic>
        <p:nvPicPr>
          <p:cNvPr id="458" name="Google Shape;45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9997" y="1809748"/>
            <a:ext cx="2147887" cy="1333500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dk2"/>
            </a:outerShdw>
          </a:effectLst>
        </p:spPr>
      </p:pic>
      <p:sp>
        <p:nvSpPr>
          <p:cNvPr id="459" name="Google Shape;459;p24"/>
          <p:cNvSpPr txBox="1"/>
          <p:nvPr/>
        </p:nvSpPr>
        <p:spPr>
          <a:xfrm>
            <a:off x="3571868" y="1428736"/>
            <a:ext cx="518552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Pomocí BCD snadno měníme svůj objem a tedy vztlak</a:t>
            </a:r>
            <a:endParaRPr/>
          </a:p>
        </p:txBody>
      </p:sp>
      <p:sp>
        <p:nvSpPr>
          <p:cNvPr id="460" name="Google Shape;460;p24"/>
          <p:cNvSpPr txBox="1"/>
          <p:nvPr/>
        </p:nvSpPr>
        <p:spPr>
          <a:xfrm>
            <a:off x="3571868" y="3345420"/>
            <a:ext cx="52828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Zátěžovým opaskem kompenzujeme vztlak neoprénu</a:t>
            </a:r>
            <a:endParaRPr/>
          </a:p>
        </p:txBody>
      </p:sp>
      <p:sp>
        <p:nvSpPr>
          <p:cNvPr id="461" name="Google Shape;461;p24"/>
          <p:cNvSpPr txBox="1"/>
          <p:nvPr/>
        </p:nvSpPr>
        <p:spPr>
          <a:xfrm>
            <a:off x="3571868" y="3702610"/>
            <a:ext cx="53174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Během ponoru odhazujeme zátěž jen v nejvyšší nouzi</a:t>
            </a:r>
            <a:endParaRPr dirty="0"/>
          </a:p>
        </p:txBody>
      </p:sp>
      <p:sp>
        <p:nvSpPr>
          <p:cNvPr id="462" name="Google Shape;462;p24"/>
          <p:cNvSpPr txBox="1"/>
          <p:nvPr/>
        </p:nvSpPr>
        <p:spPr>
          <a:xfrm>
            <a:off x="3571868" y="4371811"/>
            <a:ext cx="557633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Vyvážení na hladině: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Plně ustrojení vstoupíme do vody s malým množstvím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Vzduchu v BC. Seřídíme hmotnost zátěže tak abchom při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Nádechu zůstali na hladině a při výdechu zvolna klesali.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5"/>
          <p:cNvSpPr txBox="1">
            <a:spLocks noGrp="1"/>
          </p:cNvSpPr>
          <p:nvPr>
            <p:ph type="title"/>
          </p:nvPr>
        </p:nvSpPr>
        <p:spPr>
          <a:xfrm>
            <a:off x="785786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Změna vztlaku během ponoru</a:t>
            </a:r>
            <a:endParaRPr/>
          </a:p>
        </p:txBody>
      </p:sp>
      <p:sp>
        <p:nvSpPr>
          <p:cNvPr id="468" name="Google Shape;468;p25"/>
          <p:cNvSpPr txBox="1"/>
          <p:nvPr/>
        </p:nvSpPr>
        <p:spPr>
          <a:xfrm>
            <a:off x="857224" y="1428736"/>
            <a:ext cx="273183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V důsledku změny hloubky</a:t>
            </a:r>
            <a:endParaRPr/>
          </a:p>
        </p:txBody>
      </p:sp>
      <p:sp>
        <p:nvSpPr>
          <p:cNvPr id="469" name="Google Shape;469;p25"/>
          <p:cNvSpPr/>
          <p:nvPr/>
        </p:nvSpPr>
        <p:spPr>
          <a:xfrm>
            <a:off x="1000100" y="2449030"/>
            <a:ext cx="500066" cy="1500198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19050" cap="flat" cmpd="sng">
            <a:solidFill>
              <a:srgbClr val="53649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70C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0" name="Google Shape;470;p25"/>
          <p:cNvSpPr txBox="1"/>
          <p:nvPr/>
        </p:nvSpPr>
        <p:spPr>
          <a:xfrm>
            <a:off x="1538873" y="2449030"/>
            <a:ext cx="7176531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Vlivem zvyšování tlaku dochází ke stlačení neoprénu,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stlačení vzduchu v BC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Důsledkem je ztráta vztlaku =&gt; zrychlení sestupu. Potápěč si proto do BC doplňuje vzduch, aby mírnil rychlost sestupu.</a:t>
            </a:r>
            <a:endParaRPr/>
          </a:p>
        </p:txBody>
      </p:sp>
      <p:sp>
        <p:nvSpPr>
          <p:cNvPr id="471" name="Google Shape;471;p25"/>
          <p:cNvSpPr txBox="1"/>
          <p:nvPr/>
        </p:nvSpPr>
        <p:spPr>
          <a:xfrm>
            <a:off x="857224" y="2020402"/>
            <a:ext cx="17171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Během sestupu:</a:t>
            </a:r>
            <a:endParaRPr/>
          </a:p>
        </p:txBody>
      </p:sp>
      <p:sp>
        <p:nvSpPr>
          <p:cNvPr id="472" name="Google Shape;472;p25"/>
          <p:cNvSpPr/>
          <p:nvPr/>
        </p:nvSpPr>
        <p:spPr>
          <a:xfrm rot="10800000">
            <a:off x="992474" y="4746508"/>
            <a:ext cx="500066" cy="164307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473" name="Google Shape;473;p25"/>
          <p:cNvSpPr txBox="1"/>
          <p:nvPr/>
        </p:nvSpPr>
        <p:spPr>
          <a:xfrm>
            <a:off x="1531247" y="4746508"/>
            <a:ext cx="6826967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Vlivem snižování tlaku dochází k rozpínání neoprénu,</a:t>
            </a:r>
            <a:endParaRPr/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rozpínání vzduchu v BC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Důsledkem je zvýšení vztlaku =&gt; zrychlení výstupu. Potápěč si proto z BC upouští vzduch, aby mírnil rychlost výstupu.</a:t>
            </a:r>
            <a:endParaRPr/>
          </a:p>
        </p:txBody>
      </p:sp>
      <p:sp>
        <p:nvSpPr>
          <p:cNvPr id="474" name="Google Shape;474;p25"/>
          <p:cNvSpPr txBox="1"/>
          <p:nvPr/>
        </p:nvSpPr>
        <p:spPr>
          <a:xfrm>
            <a:off x="916419" y="4317880"/>
            <a:ext cx="172675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Během výstupu: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2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Změna vztlaku během ponoru</a:t>
            </a:r>
            <a:endParaRPr/>
          </a:p>
        </p:txBody>
      </p:sp>
      <p:sp>
        <p:nvSpPr>
          <p:cNvPr id="480" name="Google Shape;480;p26"/>
          <p:cNvSpPr txBox="1"/>
          <p:nvPr/>
        </p:nvSpPr>
        <p:spPr>
          <a:xfrm>
            <a:off x="985048" y="1428736"/>
            <a:ext cx="4371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V důsledku úbytku dýchané směsi (vzduchu)</a:t>
            </a:r>
            <a:endParaRPr/>
          </a:p>
        </p:txBody>
      </p:sp>
      <p:sp>
        <p:nvSpPr>
          <p:cNvPr id="481" name="Google Shape;481;p26"/>
          <p:cNvSpPr txBox="1"/>
          <p:nvPr/>
        </p:nvSpPr>
        <p:spPr>
          <a:xfrm>
            <a:off x="1000100" y="1928802"/>
            <a:ext cx="75927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 Vypočtěte hmotnost vzduchu v potápěčské lahvi s vnitřním objemem 12l naplněné původně na 200 barů. (Hustota vzduchu je 1,25 kg/m</a:t>
            </a:r>
            <a:r>
              <a:rPr lang="cs-CZ" sz="1800" baseline="30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aphicFrame>
        <p:nvGraphicFramePr>
          <p:cNvPr id="482" name="Google Shape;482;p26"/>
          <p:cNvGraphicFramePr/>
          <p:nvPr/>
        </p:nvGraphicFramePr>
        <p:xfrm>
          <a:off x="1092216" y="2714620"/>
          <a:ext cx="5765800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765800" imgH="612775" progId="Word.Document.12">
                  <p:embed/>
                </p:oleObj>
              </mc:Choice>
              <mc:Fallback>
                <p:oleObj r:id="rId3" imgW="5765800" imgH="612775" progId="Word.Document.12">
                  <p:embed/>
                  <p:pic>
                    <p:nvPicPr>
                      <p:cNvPr id="482" name="Google Shape;482;p2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092216" y="2714620"/>
                        <a:ext cx="5765800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3" name="Google Shape;483;p26"/>
          <p:cNvGraphicFramePr/>
          <p:nvPr/>
        </p:nvGraphicFramePr>
        <p:xfrm>
          <a:off x="735026" y="3219448"/>
          <a:ext cx="57658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765800" imgH="608013" progId="Word.Document.12">
                  <p:embed/>
                </p:oleObj>
              </mc:Choice>
              <mc:Fallback>
                <p:oleObj r:id="rId5" imgW="5765800" imgH="608013" progId="Word.Document.12">
                  <p:embed/>
                  <p:pic>
                    <p:nvPicPr>
                      <p:cNvPr id="483" name="Google Shape;483;p26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735026" y="3219448"/>
                        <a:ext cx="57658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4" name="Google Shape;484;p26"/>
          <p:cNvSpPr txBox="1"/>
          <p:nvPr/>
        </p:nvSpPr>
        <p:spPr>
          <a:xfrm>
            <a:off x="1000100" y="4929198"/>
            <a:ext cx="757242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Hmotnost vzduchu, který během ponoru vydýcháme není zanedbatelná! Je důležité se vyvážit tak aby na konci ponoru bylo možné provézt případnou dekompresní / bezpečnostní zastávku v malé hloubce.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Složení vzduchu</a:t>
            </a:r>
            <a:endParaRPr/>
          </a:p>
        </p:txBody>
      </p:sp>
      <p:grpSp>
        <p:nvGrpSpPr>
          <p:cNvPr id="490" name="Google Shape;490;p27"/>
          <p:cNvGrpSpPr/>
          <p:nvPr/>
        </p:nvGrpSpPr>
        <p:grpSpPr>
          <a:xfrm>
            <a:off x="1643042" y="2452689"/>
            <a:ext cx="3721100" cy="2341562"/>
            <a:chOff x="995" y="1749"/>
            <a:chExt cx="2344" cy="1475"/>
          </a:xfrm>
        </p:grpSpPr>
        <p:sp>
          <p:nvSpPr>
            <p:cNvPr id="491" name="Google Shape;491;p27"/>
            <p:cNvSpPr/>
            <p:nvPr/>
          </p:nvSpPr>
          <p:spPr>
            <a:xfrm>
              <a:off x="995" y="2267"/>
              <a:ext cx="1168" cy="360"/>
            </a:xfrm>
            <a:custGeom>
              <a:avLst/>
              <a:gdLst/>
              <a:ahLst/>
              <a:cxnLst/>
              <a:rect l="l" t="t" r="r" b="b"/>
              <a:pathLst>
                <a:path w="1168" h="360" extrusionOk="0">
                  <a:moveTo>
                    <a:pt x="1168" y="70"/>
                  </a:moveTo>
                  <a:lnTo>
                    <a:pt x="0" y="0"/>
                  </a:lnTo>
                  <a:lnTo>
                    <a:pt x="0" y="290"/>
                  </a:lnTo>
                  <a:lnTo>
                    <a:pt x="1168" y="360"/>
                  </a:lnTo>
                  <a:lnTo>
                    <a:pt x="1168" y="70"/>
                  </a:lnTo>
                  <a:close/>
                </a:path>
              </a:pathLst>
            </a:custGeom>
            <a:solidFill>
              <a:srgbClr val="7D7F00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1794" y="2337"/>
              <a:ext cx="1545" cy="887"/>
            </a:xfrm>
            <a:custGeom>
              <a:avLst/>
              <a:gdLst/>
              <a:ahLst/>
              <a:cxnLst/>
              <a:rect l="l" t="t" r="r" b="b"/>
              <a:pathLst>
                <a:path w="1545" h="887" extrusionOk="0">
                  <a:moveTo>
                    <a:pt x="1545" y="0"/>
                  </a:moveTo>
                  <a:lnTo>
                    <a:pt x="1545" y="27"/>
                  </a:lnTo>
                  <a:lnTo>
                    <a:pt x="1545" y="36"/>
                  </a:lnTo>
                  <a:lnTo>
                    <a:pt x="1537" y="53"/>
                  </a:lnTo>
                  <a:lnTo>
                    <a:pt x="1537" y="71"/>
                  </a:lnTo>
                  <a:lnTo>
                    <a:pt x="1528" y="88"/>
                  </a:lnTo>
                  <a:lnTo>
                    <a:pt x="1528" y="106"/>
                  </a:lnTo>
                  <a:lnTo>
                    <a:pt x="1519" y="115"/>
                  </a:lnTo>
                  <a:lnTo>
                    <a:pt x="1510" y="132"/>
                  </a:lnTo>
                  <a:lnTo>
                    <a:pt x="1502" y="158"/>
                  </a:lnTo>
                  <a:lnTo>
                    <a:pt x="1502" y="167"/>
                  </a:lnTo>
                  <a:lnTo>
                    <a:pt x="1484" y="185"/>
                  </a:lnTo>
                  <a:lnTo>
                    <a:pt x="1475" y="202"/>
                  </a:lnTo>
                  <a:lnTo>
                    <a:pt x="1466" y="211"/>
                  </a:lnTo>
                  <a:lnTo>
                    <a:pt x="1449" y="237"/>
                  </a:lnTo>
                  <a:lnTo>
                    <a:pt x="1431" y="255"/>
                  </a:lnTo>
                  <a:lnTo>
                    <a:pt x="1422" y="264"/>
                  </a:lnTo>
                  <a:lnTo>
                    <a:pt x="1405" y="281"/>
                  </a:lnTo>
                  <a:lnTo>
                    <a:pt x="1396" y="290"/>
                  </a:lnTo>
                  <a:lnTo>
                    <a:pt x="1379" y="308"/>
                  </a:lnTo>
                  <a:lnTo>
                    <a:pt x="1352" y="325"/>
                  </a:lnTo>
                  <a:lnTo>
                    <a:pt x="1343" y="334"/>
                  </a:lnTo>
                  <a:lnTo>
                    <a:pt x="1317" y="352"/>
                  </a:lnTo>
                  <a:lnTo>
                    <a:pt x="1291" y="369"/>
                  </a:lnTo>
                  <a:lnTo>
                    <a:pt x="1282" y="378"/>
                  </a:lnTo>
                  <a:lnTo>
                    <a:pt x="1256" y="395"/>
                  </a:lnTo>
                  <a:lnTo>
                    <a:pt x="1229" y="404"/>
                  </a:lnTo>
                  <a:lnTo>
                    <a:pt x="1212" y="413"/>
                  </a:lnTo>
                  <a:lnTo>
                    <a:pt x="1185" y="431"/>
                  </a:lnTo>
                  <a:lnTo>
                    <a:pt x="1168" y="439"/>
                  </a:lnTo>
                  <a:lnTo>
                    <a:pt x="1141" y="448"/>
                  </a:lnTo>
                  <a:lnTo>
                    <a:pt x="1106" y="466"/>
                  </a:lnTo>
                  <a:lnTo>
                    <a:pt x="1089" y="466"/>
                  </a:lnTo>
                  <a:lnTo>
                    <a:pt x="1062" y="483"/>
                  </a:lnTo>
                  <a:lnTo>
                    <a:pt x="1027" y="492"/>
                  </a:lnTo>
                  <a:lnTo>
                    <a:pt x="1010" y="501"/>
                  </a:lnTo>
                  <a:lnTo>
                    <a:pt x="975" y="510"/>
                  </a:lnTo>
                  <a:lnTo>
                    <a:pt x="939" y="518"/>
                  </a:lnTo>
                  <a:lnTo>
                    <a:pt x="922" y="527"/>
                  </a:lnTo>
                  <a:lnTo>
                    <a:pt x="878" y="536"/>
                  </a:lnTo>
                  <a:lnTo>
                    <a:pt x="860" y="536"/>
                  </a:lnTo>
                  <a:lnTo>
                    <a:pt x="825" y="545"/>
                  </a:lnTo>
                  <a:lnTo>
                    <a:pt x="790" y="554"/>
                  </a:lnTo>
                  <a:lnTo>
                    <a:pt x="773" y="562"/>
                  </a:lnTo>
                  <a:lnTo>
                    <a:pt x="729" y="562"/>
                  </a:lnTo>
                  <a:lnTo>
                    <a:pt x="694" y="571"/>
                  </a:lnTo>
                  <a:lnTo>
                    <a:pt x="667" y="571"/>
                  </a:lnTo>
                  <a:lnTo>
                    <a:pt x="632" y="580"/>
                  </a:lnTo>
                  <a:lnTo>
                    <a:pt x="588" y="589"/>
                  </a:lnTo>
                  <a:lnTo>
                    <a:pt x="571" y="589"/>
                  </a:lnTo>
                  <a:lnTo>
                    <a:pt x="527" y="589"/>
                  </a:lnTo>
                  <a:lnTo>
                    <a:pt x="509" y="589"/>
                  </a:lnTo>
                  <a:lnTo>
                    <a:pt x="465" y="589"/>
                  </a:lnTo>
                  <a:lnTo>
                    <a:pt x="430" y="597"/>
                  </a:lnTo>
                  <a:lnTo>
                    <a:pt x="404" y="597"/>
                  </a:lnTo>
                  <a:lnTo>
                    <a:pt x="369" y="597"/>
                  </a:lnTo>
                  <a:lnTo>
                    <a:pt x="325" y="597"/>
                  </a:lnTo>
                  <a:lnTo>
                    <a:pt x="307" y="597"/>
                  </a:lnTo>
                  <a:lnTo>
                    <a:pt x="263" y="589"/>
                  </a:lnTo>
                  <a:lnTo>
                    <a:pt x="219" y="589"/>
                  </a:lnTo>
                  <a:lnTo>
                    <a:pt x="202" y="589"/>
                  </a:lnTo>
                  <a:lnTo>
                    <a:pt x="158" y="589"/>
                  </a:lnTo>
                  <a:lnTo>
                    <a:pt x="140" y="589"/>
                  </a:lnTo>
                  <a:lnTo>
                    <a:pt x="105" y="580"/>
                  </a:lnTo>
                  <a:lnTo>
                    <a:pt x="61" y="571"/>
                  </a:lnTo>
                  <a:lnTo>
                    <a:pt x="44" y="571"/>
                  </a:lnTo>
                  <a:lnTo>
                    <a:pt x="0" y="562"/>
                  </a:lnTo>
                  <a:lnTo>
                    <a:pt x="0" y="852"/>
                  </a:lnTo>
                  <a:lnTo>
                    <a:pt x="44" y="861"/>
                  </a:lnTo>
                  <a:lnTo>
                    <a:pt x="61" y="861"/>
                  </a:lnTo>
                  <a:lnTo>
                    <a:pt x="105" y="870"/>
                  </a:lnTo>
                  <a:lnTo>
                    <a:pt x="140" y="878"/>
                  </a:lnTo>
                  <a:lnTo>
                    <a:pt x="158" y="878"/>
                  </a:lnTo>
                  <a:lnTo>
                    <a:pt x="202" y="878"/>
                  </a:lnTo>
                  <a:lnTo>
                    <a:pt x="219" y="878"/>
                  </a:lnTo>
                  <a:lnTo>
                    <a:pt x="263" y="878"/>
                  </a:lnTo>
                  <a:lnTo>
                    <a:pt x="307" y="887"/>
                  </a:lnTo>
                  <a:lnTo>
                    <a:pt x="325" y="887"/>
                  </a:lnTo>
                  <a:lnTo>
                    <a:pt x="369" y="887"/>
                  </a:lnTo>
                  <a:lnTo>
                    <a:pt x="404" y="887"/>
                  </a:lnTo>
                  <a:lnTo>
                    <a:pt x="430" y="887"/>
                  </a:lnTo>
                  <a:lnTo>
                    <a:pt x="465" y="878"/>
                  </a:lnTo>
                  <a:lnTo>
                    <a:pt x="509" y="878"/>
                  </a:lnTo>
                  <a:lnTo>
                    <a:pt x="527" y="878"/>
                  </a:lnTo>
                  <a:lnTo>
                    <a:pt x="571" y="878"/>
                  </a:lnTo>
                  <a:lnTo>
                    <a:pt x="588" y="878"/>
                  </a:lnTo>
                  <a:lnTo>
                    <a:pt x="632" y="870"/>
                  </a:lnTo>
                  <a:lnTo>
                    <a:pt x="667" y="861"/>
                  </a:lnTo>
                  <a:lnTo>
                    <a:pt x="694" y="861"/>
                  </a:lnTo>
                  <a:lnTo>
                    <a:pt x="729" y="852"/>
                  </a:lnTo>
                  <a:lnTo>
                    <a:pt x="773" y="852"/>
                  </a:lnTo>
                  <a:lnTo>
                    <a:pt x="790" y="843"/>
                  </a:lnTo>
                  <a:lnTo>
                    <a:pt x="825" y="834"/>
                  </a:lnTo>
                  <a:lnTo>
                    <a:pt x="860" y="826"/>
                  </a:lnTo>
                  <a:lnTo>
                    <a:pt x="878" y="826"/>
                  </a:lnTo>
                  <a:lnTo>
                    <a:pt x="922" y="817"/>
                  </a:lnTo>
                  <a:lnTo>
                    <a:pt x="939" y="808"/>
                  </a:lnTo>
                  <a:lnTo>
                    <a:pt x="975" y="799"/>
                  </a:lnTo>
                  <a:lnTo>
                    <a:pt x="1010" y="791"/>
                  </a:lnTo>
                  <a:lnTo>
                    <a:pt x="1027" y="782"/>
                  </a:lnTo>
                  <a:lnTo>
                    <a:pt x="1062" y="773"/>
                  </a:lnTo>
                  <a:lnTo>
                    <a:pt x="1089" y="755"/>
                  </a:lnTo>
                  <a:lnTo>
                    <a:pt x="1106" y="755"/>
                  </a:lnTo>
                  <a:lnTo>
                    <a:pt x="1141" y="738"/>
                  </a:lnTo>
                  <a:lnTo>
                    <a:pt x="1168" y="729"/>
                  </a:lnTo>
                  <a:lnTo>
                    <a:pt x="1185" y="720"/>
                  </a:lnTo>
                  <a:lnTo>
                    <a:pt x="1212" y="703"/>
                  </a:lnTo>
                  <a:lnTo>
                    <a:pt x="1229" y="694"/>
                  </a:lnTo>
                  <a:lnTo>
                    <a:pt x="1256" y="685"/>
                  </a:lnTo>
                  <a:lnTo>
                    <a:pt x="1282" y="668"/>
                  </a:lnTo>
                  <a:lnTo>
                    <a:pt x="1291" y="659"/>
                  </a:lnTo>
                  <a:lnTo>
                    <a:pt x="1317" y="641"/>
                  </a:lnTo>
                  <a:lnTo>
                    <a:pt x="1343" y="624"/>
                  </a:lnTo>
                  <a:lnTo>
                    <a:pt x="1352" y="615"/>
                  </a:lnTo>
                  <a:lnTo>
                    <a:pt x="1379" y="597"/>
                  </a:lnTo>
                  <a:lnTo>
                    <a:pt x="1396" y="580"/>
                  </a:lnTo>
                  <a:lnTo>
                    <a:pt x="1405" y="571"/>
                  </a:lnTo>
                  <a:lnTo>
                    <a:pt x="1422" y="554"/>
                  </a:lnTo>
                  <a:lnTo>
                    <a:pt x="1431" y="545"/>
                  </a:lnTo>
                  <a:lnTo>
                    <a:pt x="1449" y="527"/>
                  </a:lnTo>
                  <a:lnTo>
                    <a:pt x="1466" y="501"/>
                  </a:lnTo>
                  <a:lnTo>
                    <a:pt x="1475" y="492"/>
                  </a:lnTo>
                  <a:lnTo>
                    <a:pt x="1484" y="475"/>
                  </a:lnTo>
                  <a:lnTo>
                    <a:pt x="1502" y="457"/>
                  </a:lnTo>
                  <a:lnTo>
                    <a:pt x="1502" y="448"/>
                  </a:lnTo>
                  <a:lnTo>
                    <a:pt x="1510" y="422"/>
                  </a:lnTo>
                  <a:lnTo>
                    <a:pt x="1519" y="404"/>
                  </a:lnTo>
                  <a:lnTo>
                    <a:pt x="1528" y="395"/>
                  </a:lnTo>
                  <a:lnTo>
                    <a:pt x="1528" y="378"/>
                  </a:lnTo>
                  <a:lnTo>
                    <a:pt x="1537" y="360"/>
                  </a:lnTo>
                  <a:lnTo>
                    <a:pt x="1537" y="343"/>
                  </a:lnTo>
                  <a:lnTo>
                    <a:pt x="1545" y="325"/>
                  </a:lnTo>
                  <a:lnTo>
                    <a:pt x="1545" y="316"/>
                  </a:lnTo>
                  <a:lnTo>
                    <a:pt x="1545" y="290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7D7F00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995" y="1749"/>
              <a:ext cx="2344" cy="1185"/>
            </a:xfrm>
            <a:custGeom>
              <a:avLst/>
              <a:gdLst/>
              <a:ahLst/>
              <a:cxnLst/>
              <a:rect l="l" t="t" r="r" b="b"/>
              <a:pathLst>
                <a:path w="2344" h="1185" extrusionOk="0">
                  <a:moveTo>
                    <a:pt x="0" y="518"/>
                  </a:moveTo>
                  <a:lnTo>
                    <a:pt x="0" y="501"/>
                  </a:lnTo>
                  <a:lnTo>
                    <a:pt x="8" y="492"/>
                  </a:lnTo>
                  <a:lnTo>
                    <a:pt x="17" y="465"/>
                  </a:lnTo>
                  <a:lnTo>
                    <a:pt x="26" y="448"/>
                  </a:lnTo>
                  <a:lnTo>
                    <a:pt x="26" y="439"/>
                  </a:lnTo>
                  <a:lnTo>
                    <a:pt x="43" y="422"/>
                  </a:lnTo>
                  <a:lnTo>
                    <a:pt x="52" y="395"/>
                  </a:lnTo>
                  <a:lnTo>
                    <a:pt x="61" y="386"/>
                  </a:lnTo>
                  <a:lnTo>
                    <a:pt x="79" y="369"/>
                  </a:lnTo>
                  <a:lnTo>
                    <a:pt x="79" y="360"/>
                  </a:lnTo>
                  <a:lnTo>
                    <a:pt x="96" y="343"/>
                  </a:lnTo>
                  <a:lnTo>
                    <a:pt x="114" y="325"/>
                  </a:lnTo>
                  <a:lnTo>
                    <a:pt x="122" y="316"/>
                  </a:lnTo>
                  <a:lnTo>
                    <a:pt x="149" y="290"/>
                  </a:lnTo>
                  <a:lnTo>
                    <a:pt x="166" y="272"/>
                  </a:lnTo>
                  <a:lnTo>
                    <a:pt x="175" y="264"/>
                  </a:lnTo>
                  <a:lnTo>
                    <a:pt x="201" y="255"/>
                  </a:lnTo>
                  <a:lnTo>
                    <a:pt x="228" y="237"/>
                  </a:lnTo>
                  <a:lnTo>
                    <a:pt x="237" y="228"/>
                  </a:lnTo>
                  <a:lnTo>
                    <a:pt x="263" y="211"/>
                  </a:lnTo>
                  <a:lnTo>
                    <a:pt x="289" y="193"/>
                  </a:lnTo>
                  <a:lnTo>
                    <a:pt x="307" y="185"/>
                  </a:lnTo>
                  <a:lnTo>
                    <a:pt x="333" y="176"/>
                  </a:lnTo>
                  <a:lnTo>
                    <a:pt x="351" y="167"/>
                  </a:lnTo>
                  <a:lnTo>
                    <a:pt x="377" y="149"/>
                  </a:lnTo>
                  <a:lnTo>
                    <a:pt x="412" y="141"/>
                  </a:lnTo>
                  <a:lnTo>
                    <a:pt x="421" y="132"/>
                  </a:lnTo>
                  <a:lnTo>
                    <a:pt x="456" y="114"/>
                  </a:lnTo>
                  <a:lnTo>
                    <a:pt x="491" y="105"/>
                  </a:lnTo>
                  <a:lnTo>
                    <a:pt x="509" y="97"/>
                  </a:lnTo>
                  <a:lnTo>
                    <a:pt x="544" y="88"/>
                  </a:lnTo>
                  <a:lnTo>
                    <a:pt x="579" y="79"/>
                  </a:lnTo>
                  <a:lnTo>
                    <a:pt x="597" y="70"/>
                  </a:lnTo>
                  <a:lnTo>
                    <a:pt x="632" y="62"/>
                  </a:lnTo>
                  <a:lnTo>
                    <a:pt x="667" y="53"/>
                  </a:lnTo>
                  <a:lnTo>
                    <a:pt x="685" y="53"/>
                  </a:lnTo>
                  <a:lnTo>
                    <a:pt x="728" y="44"/>
                  </a:lnTo>
                  <a:lnTo>
                    <a:pt x="746" y="35"/>
                  </a:lnTo>
                  <a:lnTo>
                    <a:pt x="781" y="26"/>
                  </a:lnTo>
                  <a:lnTo>
                    <a:pt x="825" y="26"/>
                  </a:lnTo>
                  <a:lnTo>
                    <a:pt x="843" y="18"/>
                  </a:lnTo>
                  <a:lnTo>
                    <a:pt x="878" y="18"/>
                  </a:lnTo>
                  <a:lnTo>
                    <a:pt x="922" y="9"/>
                  </a:lnTo>
                  <a:lnTo>
                    <a:pt x="939" y="9"/>
                  </a:lnTo>
                  <a:lnTo>
                    <a:pt x="983" y="9"/>
                  </a:lnTo>
                  <a:lnTo>
                    <a:pt x="1018" y="0"/>
                  </a:lnTo>
                  <a:lnTo>
                    <a:pt x="1045" y="0"/>
                  </a:lnTo>
                  <a:lnTo>
                    <a:pt x="1080" y="0"/>
                  </a:lnTo>
                  <a:lnTo>
                    <a:pt x="1124" y="0"/>
                  </a:lnTo>
                  <a:lnTo>
                    <a:pt x="1141" y="0"/>
                  </a:lnTo>
                  <a:lnTo>
                    <a:pt x="1185" y="0"/>
                  </a:lnTo>
                  <a:lnTo>
                    <a:pt x="1203" y="0"/>
                  </a:lnTo>
                  <a:lnTo>
                    <a:pt x="1247" y="0"/>
                  </a:lnTo>
                  <a:lnTo>
                    <a:pt x="1291" y="0"/>
                  </a:lnTo>
                  <a:lnTo>
                    <a:pt x="1308" y="0"/>
                  </a:lnTo>
                  <a:lnTo>
                    <a:pt x="1352" y="9"/>
                  </a:lnTo>
                  <a:lnTo>
                    <a:pt x="1387" y="9"/>
                  </a:lnTo>
                  <a:lnTo>
                    <a:pt x="1413" y="9"/>
                  </a:lnTo>
                  <a:lnTo>
                    <a:pt x="1449" y="18"/>
                  </a:lnTo>
                  <a:lnTo>
                    <a:pt x="1493" y="18"/>
                  </a:lnTo>
                  <a:lnTo>
                    <a:pt x="1510" y="26"/>
                  </a:lnTo>
                  <a:lnTo>
                    <a:pt x="1545" y="26"/>
                  </a:lnTo>
                  <a:lnTo>
                    <a:pt x="1589" y="35"/>
                  </a:lnTo>
                  <a:lnTo>
                    <a:pt x="1607" y="44"/>
                  </a:lnTo>
                  <a:lnTo>
                    <a:pt x="1642" y="53"/>
                  </a:lnTo>
                  <a:lnTo>
                    <a:pt x="1659" y="53"/>
                  </a:lnTo>
                  <a:lnTo>
                    <a:pt x="1703" y="62"/>
                  </a:lnTo>
                  <a:lnTo>
                    <a:pt x="1738" y="70"/>
                  </a:lnTo>
                  <a:lnTo>
                    <a:pt x="1756" y="79"/>
                  </a:lnTo>
                  <a:lnTo>
                    <a:pt x="1791" y="88"/>
                  </a:lnTo>
                  <a:lnTo>
                    <a:pt x="1826" y="97"/>
                  </a:lnTo>
                  <a:lnTo>
                    <a:pt x="1844" y="105"/>
                  </a:lnTo>
                  <a:lnTo>
                    <a:pt x="1870" y="114"/>
                  </a:lnTo>
                  <a:lnTo>
                    <a:pt x="1905" y="132"/>
                  </a:lnTo>
                  <a:lnTo>
                    <a:pt x="1923" y="141"/>
                  </a:lnTo>
                  <a:lnTo>
                    <a:pt x="1949" y="149"/>
                  </a:lnTo>
                  <a:lnTo>
                    <a:pt x="1984" y="167"/>
                  </a:lnTo>
                  <a:lnTo>
                    <a:pt x="2002" y="176"/>
                  </a:lnTo>
                  <a:lnTo>
                    <a:pt x="2028" y="185"/>
                  </a:lnTo>
                  <a:lnTo>
                    <a:pt x="2037" y="193"/>
                  </a:lnTo>
                  <a:lnTo>
                    <a:pt x="2063" y="211"/>
                  </a:lnTo>
                  <a:lnTo>
                    <a:pt x="2090" y="228"/>
                  </a:lnTo>
                  <a:lnTo>
                    <a:pt x="2107" y="237"/>
                  </a:lnTo>
                  <a:lnTo>
                    <a:pt x="2134" y="255"/>
                  </a:lnTo>
                  <a:lnTo>
                    <a:pt x="2151" y="264"/>
                  </a:lnTo>
                  <a:lnTo>
                    <a:pt x="2160" y="272"/>
                  </a:lnTo>
                  <a:lnTo>
                    <a:pt x="2186" y="290"/>
                  </a:lnTo>
                  <a:lnTo>
                    <a:pt x="2204" y="316"/>
                  </a:lnTo>
                  <a:lnTo>
                    <a:pt x="2213" y="325"/>
                  </a:lnTo>
                  <a:lnTo>
                    <a:pt x="2230" y="343"/>
                  </a:lnTo>
                  <a:lnTo>
                    <a:pt x="2248" y="360"/>
                  </a:lnTo>
                  <a:lnTo>
                    <a:pt x="2257" y="369"/>
                  </a:lnTo>
                  <a:lnTo>
                    <a:pt x="2274" y="386"/>
                  </a:lnTo>
                  <a:lnTo>
                    <a:pt x="2274" y="395"/>
                  </a:lnTo>
                  <a:lnTo>
                    <a:pt x="2292" y="422"/>
                  </a:lnTo>
                  <a:lnTo>
                    <a:pt x="2301" y="439"/>
                  </a:lnTo>
                  <a:lnTo>
                    <a:pt x="2309" y="448"/>
                  </a:lnTo>
                  <a:lnTo>
                    <a:pt x="2318" y="465"/>
                  </a:lnTo>
                  <a:lnTo>
                    <a:pt x="2327" y="492"/>
                  </a:lnTo>
                  <a:lnTo>
                    <a:pt x="2327" y="501"/>
                  </a:lnTo>
                  <a:lnTo>
                    <a:pt x="2336" y="518"/>
                  </a:lnTo>
                  <a:lnTo>
                    <a:pt x="2336" y="536"/>
                  </a:lnTo>
                  <a:lnTo>
                    <a:pt x="2336" y="553"/>
                  </a:lnTo>
                  <a:lnTo>
                    <a:pt x="2344" y="571"/>
                  </a:lnTo>
                  <a:lnTo>
                    <a:pt x="2344" y="588"/>
                  </a:lnTo>
                  <a:lnTo>
                    <a:pt x="2344" y="597"/>
                  </a:lnTo>
                  <a:lnTo>
                    <a:pt x="2344" y="624"/>
                  </a:lnTo>
                  <a:lnTo>
                    <a:pt x="2336" y="632"/>
                  </a:lnTo>
                  <a:lnTo>
                    <a:pt x="2336" y="650"/>
                  </a:lnTo>
                  <a:lnTo>
                    <a:pt x="2327" y="676"/>
                  </a:lnTo>
                  <a:lnTo>
                    <a:pt x="2327" y="685"/>
                  </a:lnTo>
                  <a:lnTo>
                    <a:pt x="2318" y="703"/>
                  </a:lnTo>
                  <a:lnTo>
                    <a:pt x="2309" y="720"/>
                  </a:lnTo>
                  <a:lnTo>
                    <a:pt x="2309" y="738"/>
                  </a:lnTo>
                  <a:lnTo>
                    <a:pt x="2301" y="755"/>
                  </a:lnTo>
                  <a:lnTo>
                    <a:pt x="2283" y="773"/>
                  </a:lnTo>
                  <a:lnTo>
                    <a:pt x="2274" y="782"/>
                  </a:lnTo>
                  <a:lnTo>
                    <a:pt x="2265" y="799"/>
                  </a:lnTo>
                  <a:lnTo>
                    <a:pt x="2248" y="825"/>
                  </a:lnTo>
                  <a:lnTo>
                    <a:pt x="2239" y="834"/>
                  </a:lnTo>
                  <a:lnTo>
                    <a:pt x="2221" y="852"/>
                  </a:lnTo>
                  <a:lnTo>
                    <a:pt x="2213" y="861"/>
                  </a:lnTo>
                  <a:lnTo>
                    <a:pt x="2195" y="878"/>
                  </a:lnTo>
                  <a:lnTo>
                    <a:pt x="2178" y="896"/>
                  </a:lnTo>
                  <a:lnTo>
                    <a:pt x="2160" y="904"/>
                  </a:lnTo>
                  <a:lnTo>
                    <a:pt x="2142" y="922"/>
                  </a:lnTo>
                  <a:lnTo>
                    <a:pt x="2116" y="940"/>
                  </a:lnTo>
                  <a:lnTo>
                    <a:pt x="2107" y="948"/>
                  </a:lnTo>
                  <a:lnTo>
                    <a:pt x="2081" y="966"/>
                  </a:lnTo>
                  <a:lnTo>
                    <a:pt x="2055" y="983"/>
                  </a:lnTo>
                  <a:lnTo>
                    <a:pt x="2037" y="983"/>
                  </a:lnTo>
                  <a:lnTo>
                    <a:pt x="2011" y="1001"/>
                  </a:lnTo>
                  <a:lnTo>
                    <a:pt x="1984" y="1019"/>
                  </a:lnTo>
                  <a:lnTo>
                    <a:pt x="1967" y="1027"/>
                  </a:lnTo>
                  <a:lnTo>
                    <a:pt x="1940" y="1036"/>
                  </a:lnTo>
                  <a:lnTo>
                    <a:pt x="1923" y="1045"/>
                  </a:lnTo>
                  <a:lnTo>
                    <a:pt x="1888" y="1054"/>
                  </a:lnTo>
                  <a:lnTo>
                    <a:pt x="1861" y="1071"/>
                  </a:lnTo>
                  <a:lnTo>
                    <a:pt x="1844" y="1080"/>
                  </a:lnTo>
                  <a:lnTo>
                    <a:pt x="1809" y="1089"/>
                  </a:lnTo>
                  <a:lnTo>
                    <a:pt x="1774" y="1098"/>
                  </a:lnTo>
                  <a:lnTo>
                    <a:pt x="1756" y="1106"/>
                  </a:lnTo>
                  <a:lnTo>
                    <a:pt x="1721" y="1115"/>
                  </a:lnTo>
                  <a:lnTo>
                    <a:pt x="1677" y="1124"/>
                  </a:lnTo>
                  <a:lnTo>
                    <a:pt x="1659" y="1124"/>
                  </a:lnTo>
                  <a:lnTo>
                    <a:pt x="1624" y="1133"/>
                  </a:lnTo>
                  <a:lnTo>
                    <a:pt x="1589" y="1142"/>
                  </a:lnTo>
                  <a:lnTo>
                    <a:pt x="1572" y="1150"/>
                  </a:lnTo>
                  <a:lnTo>
                    <a:pt x="1528" y="1150"/>
                  </a:lnTo>
                  <a:lnTo>
                    <a:pt x="1510" y="1159"/>
                  </a:lnTo>
                  <a:lnTo>
                    <a:pt x="1466" y="1159"/>
                  </a:lnTo>
                  <a:lnTo>
                    <a:pt x="1431" y="1168"/>
                  </a:lnTo>
                  <a:lnTo>
                    <a:pt x="1413" y="1168"/>
                  </a:lnTo>
                  <a:lnTo>
                    <a:pt x="1370" y="1177"/>
                  </a:lnTo>
                  <a:lnTo>
                    <a:pt x="1326" y="1177"/>
                  </a:lnTo>
                  <a:lnTo>
                    <a:pt x="1308" y="1177"/>
                  </a:lnTo>
                  <a:lnTo>
                    <a:pt x="1264" y="1177"/>
                  </a:lnTo>
                  <a:lnTo>
                    <a:pt x="1229" y="1185"/>
                  </a:lnTo>
                  <a:lnTo>
                    <a:pt x="1203" y="1185"/>
                  </a:lnTo>
                  <a:lnTo>
                    <a:pt x="1168" y="1185"/>
                  </a:lnTo>
                  <a:lnTo>
                    <a:pt x="1124" y="1185"/>
                  </a:lnTo>
                  <a:lnTo>
                    <a:pt x="1106" y="1185"/>
                  </a:lnTo>
                  <a:lnTo>
                    <a:pt x="1062" y="1177"/>
                  </a:lnTo>
                  <a:lnTo>
                    <a:pt x="1045" y="1177"/>
                  </a:lnTo>
                  <a:lnTo>
                    <a:pt x="1001" y="1177"/>
                  </a:lnTo>
                  <a:lnTo>
                    <a:pt x="957" y="1177"/>
                  </a:lnTo>
                  <a:lnTo>
                    <a:pt x="939" y="1177"/>
                  </a:lnTo>
                  <a:lnTo>
                    <a:pt x="904" y="1168"/>
                  </a:lnTo>
                  <a:lnTo>
                    <a:pt x="860" y="1159"/>
                  </a:lnTo>
                  <a:lnTo>
                    <a:pt x="843" y="1159"/>
                  </a:lnTo>
                  <a:lnTo>
                    <a:pt x="799" y="1150"/>
                  </a:lnTo>
                  <a:lnTo>
                    <a:pt x="1168" y="588"/>
                  </a:lnTo>
                  <a:lnTo>
                    <a:pt x="0" y="518"/>
                  </a:lnTo>
                  <a:close/>
                </a:path>
              </a:pathLst>
            </a:custGeom>
            <a:solidFill>
              <a:srgbClr val="FAFD00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4" name="Google Shape;494;p27"/>
          <p:cNvGrpSpPr/>
          <p:nvPr/>
        </p:nvGrpSpPr>
        <p:grpSpPr>
          <a:xfrm>
            <a:off x="714348" y="3429000"/>
            <a:ext cx="1868487" cy="1420813"/>
            <a:chOff x="397" y="2452"/>
            <a:chExt cx="1177" cy="895"/>
          </a:xfrm>
        </p:grpSpPr>
        <p:sp>
          <p:nvSpPr>
            <p:cNvPr id="495" name="Google Shape;495;p27"/>
            <p:cNvSpPr/>
            <p:nvPr/>
          </p:nvSpPr>
          <p:spPr>
            <a:xfrm>
              <a:off x="397" y="2522"/>
              <a:ext cx="677" cy="825"/>
            </a:xfrm>
            <a:custGeom>
              <a:avLst/>
              <a:gdLst/>
              <a:ahLst/>
              <a:cxnLst/>
              <a:rect l="l" t="t" r="r" b="b"/>
              <a:pathLst>
                <a:path w="677" h="825" extrusionOk="0">
                  <a:moveTo>
                    <a:pt x="677" y="535"/>
                  </a:moveTo>
                  <a:lnTo>
                    <a:pt x="641" y="527"/>
                  </a:lnTo>
                  <a:lnTo>
                    <a:pt x="624" y="527"/>
                  </a:lnTo>
                  <a:lnTo>
                    <a:pt x="589" y="518"/>
                  </a:lnTo>
                  <a:lnTo>
                    <a:pt x="554" y="500"/>
                  </a:lnTo>
                  <a:lnTo>
                    <a:pt x="536" y="500"/>
                  </a:lnTo>
                  <a:lnTo>
                    <a:pt x="501" y="491"/>
                  </a:lnTo>
                  <a:lnTo>
                    <a:pt x="466" y="474"/>
                  </a:lnTo>
                  <a:lnTo>
                    <a:pt x="448" y="465"/>
                  </a:lnTo>
                  <a:lnTo>
                    <a:pt x="422" y="456"/>
                  </a:lnTo>
                  <a:lnTo>
                    <a:pt x="387" y="439"/>
                  </a:lnTo>
                  <a:lnTo>
                    <a:pt x="369" y="439"/>
                  </a:lnTo>
                  <a:lnTo>
                    <a:pt x="343" y="421"/>
                  </a:lnTo>
                  <a:lnTo>
                    <a:pt x="316" y="404"/>
                  </a:lnTo>
                  <a:lnTo>
                    <a:pt x="299" y="395"/>
                  </a:lnTo>
                  <a:lnTo>
                    <a:pt x="273" y="386"/>
                  </a:lnTo>
                  <a:lnTo>
                    <a:pt x="246" y="369"/>
                  </a:lnTo>
                  <a:lnTo>
                    <a:pt x="237" y="360"/>
                  </a:lnTo>
                  <a:lnTo>
                    <a:pt x="211" y="342"/>
                  </a:lnTo>
                  <a:lnTo>
                    <a:pt x="185" y="325"/>
                  </a:lnTo>
                  <a:lnTo>
                    <a:pt x="176" y="316"/>
                  </a:lnTo>
                  <a:lnTo>
                    <a:pt x="158" y="298"/>
                  </a:lnTo>
                  <a:lnTo>
                    <a:pt x="132" y="281"/>
                  </a:lnTo>
                  <a:lnTo>
                    <a:pt x="123" y="272"/>
                  </a:lnTo>
                  <a:lnTo>
                    <a:pt x="106" y="254"/>
                  </a:lnTo>
                  <a:lnTo>
                    <a:pt x="88" y="237"/>
                  </a:lnTo>
                  <a:lnTo>
                    <a:pt x="88" y="228"/>
                  </a:lnTo>
                  <a:lnTo>
                    <a:pt x="71" y="202"/>
                  </a:lnTo>
                  <a:lnTo>
                    <a:pt x="53" y="184"/>
                  </a:lnTo>
                  <a:lnTo>
                    <a:pt x="53" y="175"/>
                  </a:lnTo>
                  <a:lnTo>
                    <a:pt x="35" y="158"/>
                  </a:lnTo>
                  <a:lnTo>
                    <a:pt x="27" y="131"/>
                  </a:lnTo>
                  <a:lnTo>
                    <a:pt x="27" y="123"/>
                  </a:lnTo>
                  <a:lnTo>
                    <a:pt x="18" y="105"/>
                  </a:lnTo>
                  <a:lnTo>
                    <a:pt x="9" y="88"/>
                  </a:lnTo>
                  <a:lnTo>
                    <a:pt x="9" y="70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0" y="26"/>
                  </a:lnTo>
                  <a:lnTo>
                    <a:pt x="0" y="0"/>
                  </a:lnTo>
                  <a:lnTo>
                    <a:pt x="0" y="290"/>
                  </a:lnTo>
                  <a:lnTo>
                    <a:pt x="0" y="316"/>
                  </a:lnTo>
                  <a:lnTo>
                    <a:pt x="0" y="325"/>
                  </a:lnTo>
                  <a:lnTo>
                    <a:pt x="0" y="342"/>
                  </a:lnTo>
                  <a:lnTo>
                    <a:pt x="9" y="360"/>
                  </a:lnTo>
                  <a:lnTo>
                    <a:pt x="9" y="377"/>
                  </a:lnTo>
                  <a:lnTo>
                    <a:pt x="18" y="395"/>
                  </a:lnTo>
                  <a:lnTo>
                    <a:pt x="27" y="412"/>
                  </a:lnTo>
                  <a:lnTo>
                    <a:pt x="27" y="421"/>
                  </a:lnTo>
                  <a:lnTo>
                    <a:pt x="35" y="448"/>
                  </a:lnTo>
                  <a:lnTo>
                    <a:pt x="53" y="465"/>
                  </a:lnTo>
                  <a:lnTo>
                    <a:pt x="53" y="474"/>
                  </a:lnTo>
                  <a:lnTo>
                    <a:pt x="71" y="491"/>
                  </a:lnTo>
                  <a:lnTo>
                    <a:pt x="88" y="518"/>
                  </a:lnTo>
                  <a:lnTo>
                    <a:pt x="88" y="527"/>
                  </a:lnTo>
                  <a:lnTo>
                    <a:pt x="106" y="544"/>
                  </a:lnTo>
                  <a:lnTo>
                    <a:pt x="123" y="562"/>
                  </a:lnTo>
                  <a:lnTo>
                    <a:pt x="132" y="570"/>
                  </a:lnTo>
                  <a:lnTo>
                    <a:pt x="158" y="588"/>
                  </a:lnTo>
                  <a:lnTo>
                    <a:pt x="176" y="606"/>
                  </a:lnTo>
                  <a:lnTo>
                    <a:pt x="185" y="614"/>
                  </a:lnTo>
                  <a:lnTo>
                    <a:pt x="211" y="632"/>
                  </a:lnTo>
                  <a:lnTo>
                    <a:pt x="237" y="649"/>
                  </a:lnTo>
                  <a:lnTo>
                    <a:pt x="246" y="658"/>
                  </a:lnTo>
                  <a:lnTo>
                    <a:pt x="273" y="676"/>
                  </a:lnTo>
                  <a:lnTo>
                    <a:pt x="299" y="685"/>
                  </a:lnTo>
                  <a:lnTo>
                    <a:pt x="316" y="693"/>
                  </a:lnTo>
                  <a:lnTo>
                    <a:pt x="343" y="711"/>
                  </a:lnTo>
                  <a:lnTo>
                    <a:pt x="369" y="729"/>
                  </a:lnTo>
                  <a:lnTo>
                    <a:pt x="387" y="729"/>
                  </a:lnTo>
                  <a:lnTo>
                    <a:pt x="422" y="746"/>
                  </a:lnTo>
                  <a:lnTo>
                    <a:pt x="448" y="755"/>
                  </a:lnTo>
                  <a:lnTo>
                    <a:pt x="466" y="764"/>
                  </a:lnTo>
                  <a:lnTo>
                    <a:pt x="501" y="781"/>
                  </a:lnTo>
                  <a:lnTo>
                    <a:pt x="536" y="790"/>
                  </a:lnTo>
                  <a:lnTo>
                    <a:pt x="554" y="790"/>
                  </a:lnTo>
                  <a:lnTo>
                    <a:pt x="589" y="808"/>
                  </a:lnTo>
                  <a:lnTo>
                    <a:pt x="624" y="816"/>
                  </a:lnTo>
                  <a:lnTo>
                    <a:pt x="641" y="816"/>
                  </a:lnTo>
                  <a:lnTo>
                    <a:pt x="677" y="825"/>
                  </a:lnTo>
                  <a:lnTo>
                    <a:pt x="677" y="535"/>
                  </a:lnTo>
                  <a:close/>
                </a:path>
              </a:pathLst>
            </a:custGeom>
            <a:solidFill>
              <a:srgbClr val="105C0A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1066" y="2518"/>
              <a:ext cx="492" cy="825"/>
            </a:xfrm>
            <a:custGeom>
              <a:avLst/>
              <a:gdLst/>
              <a:ahLst/>
              <a:cxnLst/>
              <a:rect l="l" t="t" r="r" b="b"/>
              <a:pathLst>
                <a:path w="492" h="825" extrusionOk="0">
                  <a:moveTo>
                    <a:pt x="492" y="0"/>
                  </a:moveTo>
                  <a:lnTo>
                    <a:pt x="0" y="535"/>
                  </a:lnTo>
                  <a:lnTo>
                    <a:pt x="0" y="825"/>
                  </a:lnTo>
                  <a:lnTo>
                    <a:pt x="492" y="290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105C0A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97" y="2452"/>
              <a:ext cx="1177" cy="605"/>
            </a:xfrm>
            <a:custGeom>
              <a:avLst/>
              <a:gdLst/>
              <a:ahLst/>
              <a:cxnLst/>
              <a:rect l="l" t="t" r="r" b="b"/>
              <a:pathLst>
                <a:path w="1177" h="605" extrusionOk="0">
                  <a:moveTo>
                    <a:pt x="677" y="605"/>
                  </a:moveTo>
                  <a:lnTo>
                    <a:pt x="641" y="597"/>
                  </a:lnTo>
                  <a:lnTo>
                    <a:pt x="624" y="597"/>
                  </a:lnTo>
                  <a:lnTo>
                    <a:pt x="589" y="588"/>
                  </a:lnTo>
                  <a:lnTo>
                    <a:pt x="571" y="579"/>
                  </a:lnTo>
                  <a:lnTo>
                    <a:pt x="536" y="570"/>
                  </a:lnTo>
                  <a:lnTo>
                    <a:pt x="501" y="561"/>
                  </a:lnTo>
                  <a:lnTo>
                    <a:pt x="483" y="553"/>
                  </a:lnTo>
                  <a:lnTo>
                    <a:pt x="448" y="535"/>
                  </a:lnTo>
                  <a:lnTo>
                    <a:pt x="431" y="535"/>
                  </a:lnTo>
                  <a:lnTo>
                    <a:pt x="404" y="518"/>
                  </a:lnTo>
                  <a:lnTo>
                    <a:pt x="369" y="509"/>
                  </a:lnTo>
                  <a:lnTo>
                    <a:pt x="360" y="500"/>
                  </a:lnTo>
                  <a:lnTo>
                    <a:pt x="325" y="482"/>
                  </a:lnTo>
                  <a:lnTo>
                    <a:pt x="316" y="474"/>
                  </a:lnTo>
                  <a:lnTo>
                    <a:pt x="290" y="465"/>
                  </a:lnTo>
                  <a:lnTo>
                    <a:pt x="264" y="447"/>
                  </a:lnTo>
                  <a:lnTo>
                    <a:pt x="246" y="439"/>
                  </a:lnTo>
                  <a:lnTo>
                    <a:pt x="220" y="421"/>
                  </a:lnTo>
                  <a:lnTo>
                    <a:pt x="211" y="412"/>
                  </a:lnTo>
                  <a:lnTo>
                    <a:pt x="185" y="395"/>
                  </a:lnTo>
                  <a:lnTo>
                    <a:pt x="167" y="377"/>
                  </a:lnTo>
                  <a:lnTo>
                    <a:pt x="158" y="368"/>
                  </a:lnTo>
                  <a:lnTo>
                    <a:pt x="132" y="351"/>
                  </a:lnTo>
                  <a:lnTo>
                    <a:pt x="123" y="342"/>
                  </a:lnTo>
                  <a:lnTo>
                    <a:pt x="106" y="324"/>
                  </a:lnTo>
                  <a:lnTo>
                    <a:pt x="88" y="307"/>
                  </a:lnTo>
                  <a:lnTo>
                    <a:pt x="88" y="298"/>
                  </a:lnTo>
                  <a:lnTo>
                    <a:pt x="71" y="272"/>
                  </a:lnTo>
                  <a:lnTo>
                    <a:pt x="62" y="263"/>
                  </a:lnTo>
                  <a:lnTo>
                    <a:pt x="53" y="245"/>
                  </a:lnTo>
                  <a:lnTo>
                    <a:pt x="35" y="228"/>
                  </a:lnTo>
                  <a:lnTo>
                    <a:pt x="35" y="219"/>
                  </a:lnTo>
                  <a:lnTo>
                    <a:pt x="27" y="193"/>
                  </a:lnTo>
                  <a:lnTo>
                    <a:pt x="18" y="184"/>
                  </a:lnTo>
                  <a:lnTo>
                    <a:pt x="9" y="166"/>
                  </a:lnTo>
                  <a:lnTo>
                    <a:pt x="9" y="140"/>
                  </a:lnTo>
                  <a:lnTo>
                    <a:pt x="0" y="131"/>
                  </a:lnTo>
                  <a:lnTo>
                    <a:pt x="0" y="114"/>
                  </a:lnTo>
                  <a:lnTo>
                    <a:pt x="0" y="105"/>
                  </a:lnTo>
                  <a:lnTo>
                    <a:pt x="0" y="79"/>
                  </a:lnTo>
                  <a:lnTo>
                    <a:pt x="0" y="61"/>
                  </a:lnTo>
                  <a:lnTo>
                    <a:pt x="0" y="52"/>
                  </a:lnTo>
                  <a:lnTo>
                    <a:pt x="0" y="35"/>
                  </a:lnTo>
                  <a:lnTo>
                    <a:pt x="0" y="17"/>
                  </a:lnTo>
                  <a:lnTo>
                    <a:pt x="9" y="0"/>
                  </a:lnTo>
                  <a:lnTo>
                    <a:pt x="1177" y="70"/>
                  </a:lnTo>
                  <a:lnTo>
                    <a:pt x="677" y="605"/>
                  </a:lnTo>
                  <a:close/>
                </a:path>
              </a:pathLst>
            </a:custGeom>
            <a:solidFill>
              <a:srgbClr val="1FB714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498" name="Google Shape;498;p27"/>
          <p:cNvGrpSpPr/>
          <p:nvPr/>
        </p:nvGrpSpPr>
        <p:grpSpPr>
          <a:xfrm>
            <a:off x="1428728" y="4305315"/>
            <a:ext cx="795337" cy="1338263"/>
            <a:chOff x="766" y="3145"/>
            <a:chExt cx="501" cy="843"/>
          </a:xfrm>
        </p:grpSpPr>
        <p:sp>
          <p:nvSpPr>
            <p:cNvPr id="499" name="Google Shape;499;p27"/>
            <p:cNvSpPr/>
            <p:nvPr/>
          </p:nvSpPr>
          <p:spPr>
            <a:xfrm>
              <a:off x="766" y="3681"/>
              <a:ext cx="79" cy="307"/>
            </a:xfrm>
            <a:custGeom>
              <a:avLst/>
              <a:gdLst/>
              <a:ahLst/>
              <a:cxnLst/>
              <a:rect l="l" t="t" r="r" b="b"/>
              <a:pathLst>
                <a:path w="79" h="307" extrusionOk="0">
                  <a:moveTo>
                    <a:pt x="79" y="17"/>
                  </a:moveTo>
                  <a:lnTo>
                    <a:pt x="62" y="17"/>
                  </a:lnTo>
                  <a:lnTo>
                    <a:pt x="18" y="9"/>
                  </a:lnTo>
                  <a:lnTo>
                    <a:pt x="0" y="0"/>
                  </a:lnTo>
                  <a:lnTo>
                    <a:pt x="0" y="289"/>
                  </a:lnTo>
                  <a:lnTo>
                    <a:pt x="18" y="298"/>
                  </a:lnTo>
                  <a:lnTo>
                    <a:pt x="62" y="307"/>
                  </a:lnTo>
                  <a:lnTo>
                    <a:pt x="79" y="307"/>
                  </a:lnTo>
                  <a:lnTo>
                    <a:pt x="79" y="17"/>
                  </a:lnTo>
                  <a:close/>
                </a:path>
              </a:pathLst>
            </a:custGeom>
            <a:solidFill>
              <a:srgbClr val="808080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0" name="Google Shape;500;p27"/>
            <p:cNvSpPr/>
            <p:nvPr/>
          </p:nvSpPr>
          <p:spPr>
            <a:xfrm>
              <a:off x="845" y="3145"/>
              <a:ext cx="422" cy="843"/>
            </a:xfrm>
            <a:custGeom>
              <a:avLst/>
              <a:gdLst/>
              <a:ahLst/>
              <a:cxnLst/>
              <a:rect l="l" t="t" r="r" b="b"/>
              <a:pathLst>
                <a:path w="422" h="843" extrusionOk="0">
                  <a:moveTo>
                    <a:pt x="422" y="0"/>
                  </a:moveTo>
                  <a:lnTo>
                    <a:pt x="0" y="553"/>
                  </a:lnTo>
                  <a:lnTo>
                    <a:pt x="0" y="843"/>
                  </a:lnTo>
                  <a:lnTo>
                    <a:pt x="422" y="290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808080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1" name="Google Shape;501;p27"/>
            <p:cNvSpPr/>
            <p:nvPr/>
          </p:nvSpPr>
          <p:spPr>
            <a:xfrm>
              <a:off x="766" y="3145"/>
              <a:ext cx="501" cy="553"/>
            </a:xfrm>
            <a:custGeom>
              <a:avLst/>
              <a:gdLst/>
              <a:ahLst/>
              <a:cxnLst/>
              <a:rect l="l" t="t" r="r" b="b"/>
              <a:pathLst>
                <a:path w="501" h="553" extrusionOk="0">
                  <a:moveTo>
                    <a:pt x="79" y="553"/>
                  </a:moveTo>
                  <a:lnTo>
                    <a:pt x="62" y="553"/>
                  </a:lnTo>
                  <a:lnTo>
                    <a:pt x="18" y="545"/>
                  </a:lnTo>
                  <a:lnTo>
                    <a:pt x="0" y="536"/>
                  </a:lnTo>
                  <a:lnTo>
                    <a:pt x="501" y="0"/>
                  </a:lnTo>
                  <a:lnTo>
                    <a:pt x="79" y="553"/>
                  </a:lnTo>
                  <a:close/>
                </a:path>
              </a:pathLst>
            </a:custGeom>
            <a:solidFill>
              <a:srgbClr val="FFFFFF"/>
            </a:solidFill>
            <a:ln w="1427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02" name="Google Shape;502;p27"/>
          <p:cNvSpPr/>
          <p:nvPr/>
        </p:nvSpPr>
        <p:spPr>
          <a:xfrm>
            <a:off x="2143108" y="4162439"/>
            <a:ext cx="571500" cy="1350963"/>
          </a:xfrm>
          <a:custGeom>
            <a:avLst/>
            <a:gdLst/>
            <a:ahLst/>
            <a:cxnLst/>
            <a:rect l="l" t="t" r="r" b="b"/>
            <a:pathLst>
              <a:path w="360" h="851" extrusionOk="0">
                <a:moveTo>
                  <a:pt x="360" y="0"/>
                </a:moveTo>
                <a:lnTo>
                  <a:pt x="0" y="562"/>
                </a:lnTo>
                <a:lnTo>
                  <a:pt x="0" y="851"/>
                </a:lnTo>
                <a:lnTo>
                  <a:pt x="360" y="289"/>
                </a:lnTo>
                <a:lnTo>
                  <a:pt x="360" y="0"/>
                </a:lnTo>
                <a:close/>
              </a:path>
            </a:pathLst>
          </a:custGeom>
          <a:solidFill>
            <a:srgbClr val="7F4E02"/>
          </a:solidFill>
          <a:ln w="142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503" name="Google Shape;503;p27"/>
          <p:cNvGrpSpPr/>
          <p:nvPr/>
        </p:nvGrpSpPr>
        <p:grpSpPr>
          <a:xfrm>
            <a:off x="5848382" y="2382850"/>
            <a:ext cx="1863725" cy="584200"/>
            <a:chOff x="3408" y="1848"/>
            <a:chExt cx="1174" cy="368"/>
          </a:xfrm>
        </p:grpSpPr>
        <p:sp>
          <p:nvSpPr>
            <p:cNvPr id="504" name="Google Shape;504;p27"/>
            <p:cNvSpPr/>
            <p:nvPr/>
          </p:nvSpPr>
          <p:spPr>
            <a:xfrm>
              <a:off x="3733" y="1848"/>
              <a:ext cx="849" cy="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Dusík</a:t>
              </a:r>
              <a:endParaRPr sz="3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5" name="Google Shape;505;p27"/>
            <p:cNvSpPr/>
            <p:nvPr/>
          </p:nvSpPr>
          <p:spPr>
            <a:xfrm>
              <a:off x="3408" y="1888"/>
              <a:ext cx="328" cy="328"/>
            </a:xfrm>
            <a:prstGeom prst="diamond">
              <a:avLst/>
            </a:prstGeom>
            <a:solidFill>
              <a:schemeClr val="accent3"/>
            </a:solidFill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6" name="Google Shape;506;p27"/>
          <p:cNvGrpSpPr/>
          <p:nvPr/>
        </p:nvGrpSpPr>
        <p:grpSpPr>
          <a:xfrm>
            <a:off x="5848382" y="3125800"/>
            <a:ext cx="2019300" cy="584200"/>
            <a:chOff x="3408" y="2316"/>
            <a:chExt cx="1272" cy="368"/>
          </a:xfrm>
        </p:grpSpPr>
        <p:sp>
          <p:nvSpPr>
            <p:cNvPr id="507" name="Google Shape;507;p27"/>
            <p:cNvSpPr/>
            <p:nvPr/>
          </p:nvSpPr>
          <p:spPr>
            <a:xfrm>
              <a:off x="3733" y="2316"/>
              <a:ext cx="947" cy="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Kyslík</a:t>
              </a:r>
              <a:endParaRPr sz="3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08" name="Google Shape;508;p27"/>
            <p:cNvSpPr/>
            <p:nvPr/>
          </p:nvSpPr>
          <p:spPr>
            <a:xfrm>
              <a:off x="3408" y="2356"/>
              <a:ext cx="328" cy="328"/>
            </a:xfrm>
            <a:prstGeom prst="diamond">
              <a:avLst/>
            </a:prstGeom>
            <a:solidFill>
              <a:srgbClr val="00AE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09" name="Google Shape;509;p27"/>
          <p:cNvGrpSpPr/>
          <p:nvPr/>
        </p:nvGrpSpPr>
        <p:grpSpPr>
          <a:xfrm>
            <a:off x="5848382" y="3868750"/>
            <a:ext cx="3367088" cy="584200"/>
            <a:chOff x="3408" y="2784"/>
            <a:chExt cx="2121" cy="368"/>
          </a:xfrm>
        </p:grpSpPr>
        <p:sp>
          <p:nvSpPr>
            <p:cNvPr id="510" name="Google Shape;510;p27"/>
            <p:cNvSpPr/>
            <p:nvPr/>
          </p:nvSpPr>
          <p:spPr>
            <a:xfrm>
              <a:off x="3733" y="2784"/>
              <a:ext cx="1796" cy="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Oxid uhličitý</a:t>
              </a:r>
              <a:endParaRPr sz="3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1" name="Google Shape;511;p27"/>
            <p:cNvSpPr/>
            <p:nvPr/>
          </p:nvSpPr>
          <p:spPr>
            <a:xfrm>
              <a:off x="3408" y="2824"/>
              <a:ext cx="328" cy="328"/>
            </a:xfrm>
            <a:prstGeom prst="diamond">
              <a:avLst/>
            </a:prstGeom>
            <a:solidFill>
              <a:srgbClr val="BC370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grpSp>
        <p:nvGrpSpPr>
          <p:cNvPr id="512" name="Google Shape;512;p27"/>
          <p:cNvGrpSpPr/>
          <p:nvPr/>
        </p:nvGrpSpPr>
        <p:grpSpPr>
          <a:xfrm>
            <a:off x="5848382" y="4630750"/>
            <a:ext cx="2944813" cy="584200"/>
            <a:chOff x="3408" y="3720"/>
            <a:chExt cx="1855" cy="368"/>
          </a:xfrm>
        </p:grpSpPr>
        <p:sp>
          <p:nvSpPr>
            <p:cNvPr id="513" name="Google Shape;513;p27"/>
            <p:cNvSpPr/>
            <p:nvPr/>
          </p:nvSpPr>
          <p:spPr>
            <a:xfrm>
              <a:off x="3733" y="3720"/>
              <a:ext cx="1530" cy="3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475" tIns="44450" rIns="90475" bIns="4445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3200">
                  <a:solidFill>
                    <a:schemeClr val="lt1"/>
                  </a:solidFill>
                  <a:latin typeface="Corbel"/>
                  <a:ea typeface="Corbel"/>
                  <a:cs typeface="Corbel"/>
                  <a:sym typeface="Corbel"/>
                </a:rPr>
                <a:t>Vzácné plyny</a:t>
              </a:r>
              <a:endParaRPr sz="3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514" name="Google Shape;514;p27"/>
            <p:cNvSpPr/>
            <p:nvPr/>
          </p:nvSpPr>
          <p:spPr>
            <a:xfrm>
              <a:off x="3408" y="3760"/>
              <a:ext cx="328" cy="328"/>
            </a:xfrm>
            <a:prstGeom prst="diamond">
              <a:avLst/>
            </a:prstGeom>
            <a:solidFill>
              <a:schemeClr val="lt1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515" name="Google Shape;515;p27"/>
          <p:cNvSpPr txBox="1"/>
          <p:nvPr/>
        </p:nvSpPr>
        <p:spPr>
          <a:xfrm>
            <a:off x="1137550" y="3457875"/>
            <a:ext cx="564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21 %</a:t>
            </a:r>
            <a:endParaRPr sz="3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16" name="Google Shape;516;p27"/>
          <p:cNvSpPr txBox="1"/>
          <p:nvPr/>
        </p:nvSpPr>
        <p:spPr>
          <a:xfrm>
            <a:off x="3674700" y="2778200"/>
            <a:ext cx="5645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78 %</a:t>
            </a:r>
            <a:endParaRPr sz="30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8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Daltonův zákon</a:t>
            </a:r>
            <a:endParaRPr/>
          </a:p>
        </p:txBody>
      </p:sp>
      <p:sp>
        <p:nvSpPr>
          <p:cNvPr id="522" name="Google Shape;522;p28"/>
          <p:cNvSpPr txBox="1"/>
          <p:nvPr/>
        </p:nvSpPr>
        <p:spPr>
          <a:xfrm>
            <a:off x="928662" y="1357298"/>
            <a:ext cx="607223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Říká že celkový tlak p</a:t>
            </a:r>
            <a:r>
              <a:rPr lang="cs-CZ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směsi </a:t>
            </a:r>
            <a:r>
              <a:rPr lang="cs-CZ" sz="2400" i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 </a:t>
            </a: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plynů můžeme definovat jako součet dílčích tlaků jednotlivých plynů obsažených ve směsi.</a:t>
            </a:r>
            <a:endParaRPr/>
          </a:p>
        </p:txBody>
      </p:sp>
      <p:pic>
        <p:nvPicPr>
          <p:cNvPr id="523" name="Google Shape;523;p28" descr="http://upload.wikimedia.org/wikipedia/commons/thumb/a/a5/Johndalton.jpg/180px-Johndalton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644" y="142852"/>
            <a:ext cx="1714500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28"/>
          <p:cNvSpPr txBox="1"/>
          <p:nvPr/>
        </p:nvSpPr>
        <p:spPr>
          <a:xfrm>
            <a:off x="1008759" y="3929066"/>
            <a:ext cx="449193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Výpočet dílčího tlaku složky směsi</a:t>
            </a:r>
            <a:endParaRPr/>
          </a:p>
        </p:txBody>
      </p:sp>
      <p:sp>
        <p:nvSpPr>
          <p:cNvPr id="525" name="Google Shape;525;p28"/>
          <p:cNvSpPr txBox="1"/>
          <p:nvPr/>
        </p:nvSpPr>
        <p:spPr>
          <a:xfrm>
            <a:off x="1828809" y="4597341"/>
            <a:ext cx="4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=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cs-CZ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endParaRPr dirty="0"/>
          </a:p>
        </p:txBody>
      </p:sp>
      <p:sp>
        <p:nvSpPr>
          <p:cNvPr id="526" name="Google Shape;526;p28"/>
          <p:cNvSpPr txBox="1"/>
          <p:nvPr/>
        </p:nvSpPr>
        <p:spPr>
          <a:xfrm>
            <a:off x="1718834" y="3012491"/>
            <a:ext cx="4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= p</a:t>
            </a:r>
            <a:r>
              <a:rPr lang="cs-CZ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</a:t>
            </a: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+ p</a:t>
            </a:r>
            <a:r>
              <a:rPr lang="cs-CZ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endParaRPr/>
          </a:p>
        </p:txBody>
      </p:sp>
      <p:sp>
        <p:nvSpPr>
          <p:cNvPr id="527" name="Google Shape;527;p28"/>
          <p:cNvSpPr txBox="1"/>
          <p:nvPr/>
        </p:nvSpPr>
        <p:spPr>
          <a:xfrm>
            <a:off x="1828809" y="5054541"/>
            <a:ext cx="449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=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c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2400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lang="cs-CZ" dirty="0" err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>
          <a:extLst>
            <a:ext uri="{FF2B5EF4-FFF2-40B4-BE49-F238E27FC236}">
              <a16:creationId xmlns:a16="http://schemas.microsoft.com/office/drawing/2014/main" id="{B9C745A7-F59E-0C96-FF17-5AFE8FB06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0ddc3042_0_12">
            <a:extLst>
              <a:ext uri="{FF2B5EF4-FFF2-40B4-BE49-F238E27FC236}">
                <a16:creationId xmlns:a16="http://schemas.microsoft.com/office/drawing/2014/main" id="{7A89BD53-0F66-2B17-529D-767D7DF9D8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dirty="0"/>
              <a:t>Fyzika – osnova výcviku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3C136-140A-D476-9872-56B39124D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17" y="1468139"/>
            <a:ext cx="7772400" cy="416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7186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>
          <a:extLst>
            <a:ext uri="{FF2B5EF4-FFF2-40B4-BE49-F238E27FC236}">
              <a16:creationId xmlns:a16="http://schemas.microsoft.com/office/drawing/2014/main" id="{EDDD65AD-6336-2C63-0ECB-CDDFF1229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15">
            <a:extLst>
              <a:ext uri="{FF2B5EF4-FFF2-40B4-BE49-F238E27FC236}">
                <a16:creationId xmlns:a16="http://schemas.microsoft.com/office/drawing/2014/main" id="{5FC6C62F-C7F7-C512-8453-3AFA6B235979}"/>
              </a:ext>
            </a:extLst>
          </p:cNvPr>
          <p:cNvSpPr/>
          <p:nvPr/>
        </p:nvSpPr>
        <p:spPr>
          <a:xfrm>
            <a:off x="0" y="701675"/>
            <a:ext cx="9144000" cy="73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Tlaku v plynu</a:t>
            </a:r>
            <a:endParaRPr/>
          </a:p>
        </p:txBody>
      </p:sp>
      <p:grpSp>
        <p:nvGrpSpPr>
          <p:cNvPr id="588" name="Google Shape;588;p15">
            <a:extLst>
              <a:ext uri="{FF2B5EF4-FFF2-40B4-BE49-F238E27FC236}">
                <a16:creationId xmlns:a16="http://schemas.microsoft.com/office/drawing/2014/main" id="{55D2025C-3266-B2EB-6347-9D03B39F7CCF}"/>
              </a:ext>
            </a:extLst>
          </p:cNvPr>
          <p:cNvGrpSpPr/>
          <p:nvPr/>
        </p:nvGrpSpPr>
        <p:grpSpPr>
          <a:xfrm>
            <a:off x="0" y="0"/>
            <a:ext cx="9144000" cy="749300"/>
            <a:chOff x="0" y="0"/>
            <a:chExt cx="5760" cy="472"/>
          </a:xfrm>
        </p:grpSpPr>
        <p:grpSp>
          <p:nvGrpSpPr>
            <p:cNvPr id="589" name="Google Shape;589;p15">
              <a:extLst>
                <a:ext uri="{FF2B5EF4-FFF2-40B4-BE49-F238E27FC236}">
                  <a16:creationId xmlns:a16="http://schemas.microsoft.com/office/drawing/2014/main" id="{DB5F9202-4A62-1807-231E-79161733D765}"/>
                </a:ext>
              </a:extLst>
            </p:cNvPr>
            <p:cNvGrpSpPr/>
            <p:nvPr/>
          </p:nvGrpSpPr>
          <p:grpSpPr>
            <a:xfrm>
              <a:off x="0" y="0"/>
              <a:ext cx="5760" cy="472"/>
              <a:chOff x="0" y="0"/>
              <a:chExt cx="5760" cy="472"/>
            </a:xfrm>
          </p:grpSpPr>
          <p:grpSp>
            <p:nvGrpSpPr>
              <p:cNvPr id="590" name="Google Shape;590;p15">
                <a:extLst>
                  <a:ext uri="{FF2B5EF4-FFF2-40B4-BE49-F238E27FC236}">
                    <a16:creationId xmlns:a16="http://schemas.microsoft.com/office/drawing/2014/main" id="{0A2C0B2F-45AB-1B04-897E-C4EC72829BEE}"/>
                  </a:ext>
                </a:extLst>
              </p:cNvPr>
              <p:cNvGrpSpPr/>
              <p:nvPr/>
            </p:nvGrpSpPr>
            <p:grpSpPr>
              <a:xfrm>
                <a:off x="0" y="0"/>
                <a:ext cx="5760" cy="472"/>
                <a:chOff x="0" y="0"/>
                <a:chExt cx="5760" cy="472"/>
              </a:xfrm>
            </p:grpSpPr>
            <p:sp>
              <p:nvSpPr>
                <p:cNvPr id="591" name="Google Shape;591;p15">
                  <a:extLst>
                    <a:ext uri="{FF2B5EF4-FFF2-40B4-BE49-F238E27FC236}">
                      <a16:creationId xmlns:a16="http://schemas.microsoft.com/office/drawing/2014/main" id="{41FC9A90-61AF-AEA4-AA48-6ABA9F4E360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760" cy="47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200" b="1" i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pic>
              <p:nvPicPr>
                <p:cNvPr id="592" name="Google Shape;592;p15">
                  <a:extLst>
                    <a:ext uri="{FF2B5EF4-FFF2-40B4-BE49-F238E27FC236}">
                      <a16:creationId xmlns:a16="http://schemas.microsoft.com/office/drawing/2014/main" id="{2D7FDC13-6800-FE71-54F5-0066B7500C78}"/>
                    </a:ext>
                  </a:extLst>
                </p:cNvPr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0" y="0"/>
                  <a:ext cx="452" cy="463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  <p:pic>
              <p:nvPicPr>
                <p:cNvPr id="593" name="Google Shape;593;p15" descr="logo SPČR barevné">
                  <a:extLst>
                    <a:ext uri="{FF2B5EF4-FFF2-40B4-BE49-F238E27FC236}">
                      <a16:creationId xmlns:a16="http://schemas.microsoft.com/office/drawing/2014/main" id="{8BF92846-ECDF-7862-33AE-1FF0B0F3C02F}"/>
                    </a:ext>
                  </a:extLst>
                </p:cNvPr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5461" y="0"/>
                  <a:ext cx="297" cy="464"/>
                </a:xfrm>
                <a:prstGeom prst="rect">
                  <a:avLst/>
                </a:prstGeom>
                <a:noFill/>
                <a:ln w="9525" cap="flat" cmpd="sng">
                  <a:solidFill>
                    <a:schemeClr val="hlink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pic>
          </p:grpSp>
          <p:sp>
            <p:nvSpPr>
              <p:cNvPr id="594" name="Google Shape;594;p15">
                <a:extLst>
                  <a:ext uri="{FF2B5EF4-FFF2-40B4-BE49-F238E27FC236}">
                    <a16:creationId xmlns:a16="http://schemas.microsoft.com/office/drawing/2014/main" id="{62F3DE0E-7D8B-0DB0-1F5F-9463611DACF2}"/>
                  </a:ext>
                </a:extLst>
              </p:cNvPr>
              <p:cNvSpPr/>
              <p:nvPr/>
            </p:nvSpPr>
            <p:spPr>
              <a:xfrm>
                <a:off x="0" y="186"/>
                <a:ext cx="5760" cy="27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ctr" anchorCtr="0">
                <a:spAutoFit/>
              </a:bodyPr>
              <a:lstStyle/>
              <a:p>
                <a:pPr marL="609600" marR="0" lvl="0" indent="-60960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300" b="1" i="0" dirty="0" err="1">
                    <a:solidFill>
                      <a:srgbClr val="008000"/>
                    </a:solidFill>
                    <a:latin typeface="Arial Black"/>
                    <a:ea typeface="Arial Black"/>
                    <a:cs typeface="Arial Black"/>
                    <a:sym typeface="Arial Black"/>
                  </a:rPr>
                  <a:t>Fyzika</a:t>
                </a:r>
                <a:endParaRPr dirty="0"/>
              </a:p>
            </p:txBody>
          </p:sp>
        </p:grpSp>
        <p:sp>
          <p:nvSpPr>
            <p:cNvPr id="595" name="Google Shape;595;p15">
              <a:extLst>
                <a:ext uri="{FF2B5EF4-FFF2-40B4-BE49-F238E27FC236}">
                  <a16:creationId xmlns:a16="http://schemas.microsoft.com/office/drawing/2014/main" id="{F3516B90-E418-B2DE-DB8F-F1F641058F7E}"/>
                </a:ext>
              </a:extLst>
            </p:cNvPr>
            <p:cNvSpPr/>
            <p:nvPr/>
          </p:nvSpPr>
          <p:spPr>
            <a:xfrm>
              <a:off x="0" y="4"/>
              <a:ext cx="5760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1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2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CMAS</a:t>
              </a:r>
              <a:r>
                <a:rPr lang="cs-CZ" sz="1000" b="1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  -  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CONFÉDÉRATION  MONDIALE DES  ACTIVITÉS  SUBAQUATIQUES     WORLD  UNDERWATER  FEDERATION</a:t>
              </a:r>
              <a:endParaRPr sz="1000" b="0" i="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6" name="Google Shape;596;p15">
            <a:extLst>
              <a:ext uri="{FF2B5EF4-FFF2-40B4-BE49-F238E27FC236}">
                <a16:creationId xmlns:a16="http://schemas.microsoft.com/office/drawing/2014/main" id="{A9301E1B-CAF1-80B5-02A2-8B6DB00B6CE8}"/>
              </a:ext>
            </a:extLst>
          </p:cNvPr>
          <p:cNvGrpSpPr/>
          <p:nvPr/>
        </p:nvGrpSpPr>
        <p:grpSpPr>
          <a:xfrm>
            <a:off x="0" y="6534150"/>
            <a:ext cx="9144000" cy="323850"/>
            <a:chOff x="0" y="4116"/>
            <a:chExt cx="5760" cy="204"/>
          </a:xfrm>
        </p:grpSpPr>
        <p:sp>
          <p:nvSpPr>
            <p:cNvPr id="597" name="Google Shape;597;p15">
              <a:extLst>
                <a:ext uri="{FF2B5EF4-FFF2-40B4-BE49-F238E27FC236}">
                  <a16:creationId xmlns:a16="http://schemas.microsoft.com/office/drawing/2014/main" id="{43ACD241-B662-EE9F-A4CE-2CD54E42EBDB}"/>
                </a:ext>
              </a:extLst>
            </p:cNvPr>
            <p:cNvSpPr/>
            <p:nvPr/>
          </p:nvSpPr>
          <p:spPr>
            <a:xfrm>
              <a:off x="0" y="4116"/>
              <a:ext cx="5760" cy="20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5">
              <a:extLst>
                <a:ext uri="{FF2B5EF4-FFF2-40B4-BE49-F238E27FC236}">
                  <a16:creationId xmlns:a16="http://schemas.microsoft.com/office/drawing/2014/main" id="{AFDEB45D-DC0C-119E-385E-4D7E538016EF}"/>
                </a:ext>
              </a:extLst>
            </p:cNvPr>
            <p:cNvSpPr txBox="1"/>
            <p:nvPr/>
          </p:nvSpPr>
          <p:spPr>
            <a:xfrm>
              <a:off x="98" y="4152"/>
              <a:ext cx="5571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Hron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        		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Svaz  potápěčů  České  republiky</a:t>
              </a:r>
              <a:r>
                <a:rPr lang="cs-CZ" sz="1000" b="1" i="0">
                  <a:solidFill>
                    <a:srgbClr val="006600"/>
                  </a:solidFill>
                  <a:latin typeface="Arial"/>
                  <a:ea typeface="Arial"/>
                  <a:cs typeface="Arial"/>
                  <a:sym typeface="Arial"/>
                </a:rPr>
                <a:t>  		</a:t>
              </a:r>
              <a:r>
                <a:rPr lang="cs-CZ" sz="1000" b="0" i="0">
                  <a:solidFill>
                    <a:srgbClr val="008000"/>
                  </a:solidFill>
                  <a:latin typeface="Arial"/>
                  <a:ea typeface="Arial"/>
                  <a:cs typeface="Arial"/>
                  <a:sym typeface="Arial"/>
                </a:rPr>
                <a:t>	číslo:        </a:t>
              </a:r>
              <a:endParaRPr sz="1000" b="1" i="0">
                <a:solidFill>
                  <a:srgbClr val="0066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99" name="Google Shape;599;p15" descr="https://upload.wikimedia.org/wikipedia/commons/6/6d/Translational_motion.gif">
            <a:extLst>
              <a:ext uri="{FF2B5EF4-FFF2-40B4-BE49-F238E27FC236}">
                <a16:creationId xmlns:a16="http://schemas.microsoft.com/office/drawing/2014/main" id="{EF10709A-A31A-C5BB-E6DD-260FC4DFB04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0050" y="1816100"/>
            <a:ext cx="3208338" cy="2813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0" name="Google Shape;600;p15">
            <a:extLst>
              <a:ext uri="{FF2B5EF4-FFF2-40B4-BE49-F238E27FC236}">
                <a16:creationId xmlns:a16="http://schemas.microsoft.com/office/drawing/2014/main" id="{52AE5B62-9335-B701-5633-0CFE8514ABB2}"/>
              </a:ext>
            </a:extLst>
          </p:cNvPr>
          <p:cNvGrpSpPr/>
          <p:nvPr/>
        </p:nvGrpSpPr>
        <p:grpSpPr>
          <a:xfrm>
            <a:off x="3744913" y="1711325"/>
            <a:ext cx="4924425" cy="830263"/>
            <a:chOff x="3371893" y="1947957"/>
            <a:chExt cx="4925701" cy="829748"/>
          </a:xfrm>
        </p:grpSpPr>
        <p:sp>
          <p:nvSpPr>
            <p:cNvPr id="601" name="Google Shape;601;p15">
              <a:extLst>
                <a:ext uri="{FF2B5EF4-FFF2-40B4-BE49-F238E27FC236}">
                  <a16:creationId xmlns:a16="http://schemas.microsoft.com/office/drawing/2014/main" id="{B71FE31B-6AF4-A0C2-B00D-0ADF042C25C2}"/>
                </a:ext>
              </a:extLst>
            </p:cNvPr>
            <p:cNvSpPr/>
            <p:nvPr/>
          </p:nvSpPr>
          <p:spPr>
            <a:xfrm rot="10800000">
              <a:off x="3371893" y="2062162"/>
              <a:ext cx="447903" cy="60452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5">
              <a:extLst>
                <a:ext uri="{FF2B5EF4-FFF2-40B4-BE49-F238E27FC236}">
                  <a16:creationId xmlns:a16="http://schemas.microsoft.com/office/drawing/2014/main" id="{182492EC-6107-8B73-5125-99D2EA897DE1}"/>
                </a:ext>
              </a:extLst>
            </p:cNvPr>
            <p:cNvSpPr txBox="1"/>
            <p:nvPr/>
          </p:nvSpPr>
          <p:spPr>
            <a:xfrm>
              <a:off x="3819797" y="1947957"/>
              <a:ext cx="4477797" cy="8297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4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Tlak je vyvolán nárazy částic </a:t>
              </a:r>
              <a:endParaRPr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4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plynu do stěn</a:t>
              </a:r>
              <a:endParaRPr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3" name="Google Shape;603;p15">
            <a:extLst>
              <a:ext uri="{FF2B5EF4-FFF2-40B4-BE49-F238E27FC236}">
                <a16:creationId xmlns:a16="http://schemas.microsoft.com/office/drawing/2014/main" id="{6C01DA3D-3B28-3F87-4EEB-CFF5D37A737D}"/>
              </a:ext>
            </a:extLst>
          </p:cNvPr>
          <p:cNvGrpSpPr/>
          <p:nvPr/>
        </p:nvGrpSpPr>
        <p:grpSpPr>
          <a:xfrm>
            <a:off x="3563938" y="2430463"/>
            <a:ext cx="3008312" cy="735012"/>
            <a:chOff x="3530548" y="2109540"/>
            <a:chExt cx="3007284" cy="732562"/>
          </a:xfrm>
        </p:grpSpPr>
        <p:sp>
          <p:nvSpPr>
            <p:cNvPr id="604" name="Google Shape;604;p15">
              <a:extLst>
                <a:ext uri="{FF2B5EF4-FFF2-40B4-BE49-F238E27FC236}">
                  <a16:creationId xmlns:a16="http://schemas.microsoft.com/office/drawing/2014/main" id="{53F47D5B-F758-A8D8-5F91-F2C698E0C4C5}"/>
                </a:ext>
              </a:extLst>
            </p:cNvPr>
            <p:cNvSpPr/>
            <p:nvPr/>
          </p:nvSpPr>
          <p:spPr>
            <a:xfrm rot="10800000">
              <a:off x="3530548" y="2109540"/>
              <a:ext cx="245393" cy="732562"/>
            </a:xfrm>
            <a:prstGeom prst="rightArrow">
              <a:avLst>
                <a:gd name="adj1" fmla="val 50000"/>
                <a:gd name="adj2" fmla="val 50000"/>
              </a:avLst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5">
              <a:extLst>
                <a:ext uri="{FF2B5EF4-FFF2-40B4-BE49-F238E27FC236}">
                  <a16:creationId xmlns:a16="http://schemas.microsoft.com/office/drawing/2014/main" id="{1F0C5561-4642-9F60-0F56-2D97A183DD64}"/>
                </a:ext>
              </a:extLst>
            </p:cNvPr>
            <p:cNvSpPr txBox="1"/>
            <p:nvPr/>
          </p:nvSpPr>
          <p:spPr>
            <a:xfrm>
              <a:off x="3938296" y="2283237"/>
              <a:ext cx="2599536" cy="3687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1600" b="1" i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Ale na čem závisí? </a:t>
              </a:r>
              <a:r>
                <a:rPr lang="cs-CZ" sz="1800" b="1" i="0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r>
                <a:rPr lang="cs-CZ" sz="1600" b="1" i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 = ?</a:t>
              </a:r>
              <a:endParaRPr/>
            </a:p>
          </p:txBody>
        </p:sp>
      </p:grpSp>
      <p:sp>
        <p:nvSpPr>
          <p:cNvPr id="606" name="Google Shape;606;p15">
            <a:extLst>
              <a:ext uri="{FF2B5EF4-FFF2-40B4-BE49-F238E27FC236}">
                <a16:creationId xmlns:a16="http://schemas.microsoft.com/office/drawing/2014/main" id="{3F5376F3-4560-B363-B04B-891C8D209823}"/>
              </a:ext>
            </a:extLst>
          </p:cNvPr>
          <p:cNvSpPr txBox="1"/>
          <p:nvPr/>
        </p:nvSpPr>
        <p:spPr>
          <a:xfrm>
            <a:off x="4011613" y="3094038"/>
            <a:ext cx="45481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počet částic plynu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7" name="Google Shape;607;p15">
            <a:extLst>
              <a:ext uri="{FF2B5EF4-FFF2-40B4-BE49-F238E27FC236}">
                <a16:creationId xmlns:a16="http://schemas.microsoft.com/office/drawing/2014/main" id="{2976F6C2-4EFF-93E6-86B4-4E4F5485884C}"/>
              </a:ext>
            </a:extLst>
          </p:cNvPr>
          <p:cNvSpPr txBox="1"/>
          <p:nvPr/>
        </p:nvSpPr>
        <p:spPr>
          <a:xfrm>
            <a:off x="4011613" y="3443288"/>
            <a:ext cx="45481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energie částic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608" name="Google Shape;608;p15">
            <a:extLst>
              <a:ext uri="{FF2B5EF4-FFF2-40B4-BE49-F238E27FC236}">
                <a16:creationId xmlns:a16="http://schemas.microsoft.com/office/drawing/2014/main" id="{977FDF2B-A291-64E0-5460-A0A72D091F3F}"/>
              </a:ext>
            </a:extLst>
          </p:cNvPr>
          <p:cNvSpPr txBox="1"/>
          <p:nvPr/>
        </p:nvSpPr>
        <p:spPr>
          <a:xfrm>
            <a:off x="4032250" y="3794125"/>
            <a:ext cx="4548188" cy="339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Čím větší objem (</a:t>
            </a:r>
            <a:r>
              <a:rPr lang="cs-CZ" sz="16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grpSp>
        <p:nvGrpSpPr>
          <p:cNvPr id="609" name="Google Shape;609;p15">
            <a:extLst>
              <a:ext uri="{FF2B5EF4-FFF2-40B4-BE49-F238E27FC236}">
                <a16:creationId xmlns:a16="http://schemas.microsoft.com/office/drawing/2014/main" id="{7907E602-3CD0-C025-5F42-124A6D1859D0}"/>
              </a:ext>
            </a:extLst>
          </p:cNvPr>
          <p:cNvGrpSpPr/>
          <p:nvPr/>
        </p:nvGrpSpPr>
        <p:grpSpPr>
          <a:xfrm>
            <a:off x="4883150" y="4375150"/>
            <a:ext cx="2498725" cy="487363"/>
            <a:chOff x="4168140" y="3870960"/>
            <a:chExt cx="2499360" cy="487680"/>
          </a:xfrm>
        </p:grpSpPr>
        <p:sp>
          <p:nvSpPr>
            <p:cNvPr id="610" name="Google Shape;610;p15">
              <a:extLst>
                <a:ext uri="{FF2B5EF4-FFF2-40B4-BE49-F238E27FC236}">
                  <a16:creationId xmlns:a16="http://schemas.microsoft.com/office/drawing/2014/main" id="{21601D6E-035F-202B-663C-D8AABD2D39EE}"/>
                </a:ext>
              </a:extLst>
            </p:cNvPr>
            <p:cNvSpPr/>
            <p:nvPr/>
          </p:nvSpPr>
          <p:spPr>
            <a:xfrm>
              <a:off x="4168140" y="387096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5">
              <a:extLst>
                <a:ext uri="{FF2B5EF4-FFF2-40B4-BE49-F238E27FC236}">
                  <a16:creationId xmlns:a16="http://schemas.microsoft.com/office/drawing/2014/main" id="{84323C44-733E-7D4D-46F1-12823775BC44}"/>
                </a:ext>
              </a:extLst>
            </p:cNvPr>
            <p:cNvSpPr/>
            <p:nvPr/>
          </p:nvSpPr>
          <p:spPr>
            <a:xfrm>
              <a:off x="5090160" y="388620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5">
              <a:extLst>
                <a:ext uri="{FF2B5EF4-FFF2-40B4-BE49-F238E27FC236}">
                  <a16:creationId xmlns:a16="http://schemas.microsoft.com/office/drawing/2014/main" id="{5632CAA9-B33B-2B5F-2E79-A0BCF93287B2}"/>
                </a:ext>
              </a:extLst>
            </p:cNvPr>
            <p:cNvSpPr/>
            <p:nvPr/>
          </p:nvSpPr>
          <p:spPr>
            <a:xfrm>
              <a:off x="5958840" y="3886200"/>
              <a:ext cx="708660" cy="472440"/>
            </a:xfrm>
            <a:prstGeom prst="downArrow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3" name="Google Shape;613;p15">
            <a:extLst>
              <a:ext uri="{FF2B5EF4-FFF2-40B4-BE49-F238E27FC236}">
                <a16:creationId xmlns:a16="http://schemas.microsoft.com/office/drawing/2014/main" id="{0D63A73F-BCA3-3024-A113-63AE268921FC}"/>
              </a:ext>
            </a:extLst>
          </p:cNvPr>
          <p:cNvSpPr txBox="1"/>
          <p:nvPr/>
        </p:nvSpPr>
        <p:spPr>
          <a:xfrm>
            <a:off x="1031875" y="5087938"/>
            <a:ext cx="2722563" cy="822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Stavová rovnice </a:t>
            </a: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b="1" i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ideálního plynu </a:t>
            </a:r>
            <a:endParaRPr sz="2400" b="1" i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4" name="Google Shape;614;p15">
            <a:extLst>
              <a:ext uri="{FF2B5EF4-FFF2-40B4-BE49-F238E27FC236}">
                <a16:creationId xmlns:a16="http://schemas.microsoft.com/office/drawing/2014/main" id="{239B0D20-7AA6-10B9-0C04-FB08986B6772}"/>
              </a:ext>
            </a:extLst>
          </p:cNvPr>
          <p:cNvGrpSpPr/>
          <p:nvPr/>
        </p:nvGrpSpPr>
        <p:grpSpPr>
          <a:xfrm>
            <a:off x="3986213" y="4991100"/>
            <a:ext cx="5627687" cy="1074738"/>
            <a:chOff x="3945314" y="4817533"/>
            <a:chExt cx="5627722" cy="1075267"/>
          </a:xfrm>
        </p:grpSpPr>
        <p:sp>
          <p:nvSpPr>
            <p:cNvPr id="615" name="Google Shape;615;p15">
              <a:extLst>
                <a:ext uri="{FF2B5EF4-FFF2-40B4-BE49-F238E27FC236}">
                  <a16:creationId xmlns:a16="http://schemas.microsoft.com/office/drawing/2014/main" id="{4617DA81-2C7D-BC05-ACB4-FC384B9D23B7}"/>
                </a:ext>
              </a:extLst>
            </p:cNvPr>
            <p:cNvSpPr/>
            <p:nvPr/>
          </p:nvSpPr>
          <p:spPr>
            <a:xfrm>
              <a:off x="3945314" y="4817533"/>
              <a:ext cx="4292627" cy="1075267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474747"/>
                </a:gs>
                <a:gs pos="50000">
                  <a:schemeClr val="accent4"/>
                </a:gs>
                <a:gs pos="100000">
                  <a:schemeClr val="accent4"/>
                </a:gs>
              </a:gsLst>
              <a:lin ang="5400000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200" b="1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5">
              <a:extLst>
                <a:ext uri="{FF2B5EF4-FFF2-40B4-BE49-F238E27FC236}">
                  <a16:creationId xmlns:a16="http://schemas.microsoft.com/office/drawing/2014/main" id="{5D706C49-EE62-9C4F-B971-48C22D4CEFC1}"/>
                </a:ext>
              </a:extLst>
            </p:cNvPr>
            <p:cNvSpPr txBox="1"/>
            <p:nvPr/>
          </p:nvSpPr>
          <p:spPr>
            <a:xfrm>
              <a:off x="4195075" y="4952739"/>
              <a:ext cx="2422496" cy="803810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200" b="1" i="1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  <p:sp>
          <p:nvSpPr>
            <p:cNvPr id="617" name="Google Shape;617;p15">
              <a:extLst>
                <a:ext uri="{FF2B5EF4-FFF2-40B4-BE49-F238E27FC236}">
                  <a16:creationId xmlns:a16="http://schemas.microsoft.com/office/drawing/2014/main" id="{6D4A67A6-DFCA-C04F-4FF4-AFB7A7E58F02}"/>
                </a:ext>
              </a:extLst>
            </p:cNvPr>
            <p:cNvSpPr txBox="1"/>
            <p:nvPr/>
          </p:nvSpPr>
          <p:spPr>
            <a:xfrm>
              <a:off x="6178822" y="5101365"/>
              <a:ext cx="3394214" cy="430887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-CZ" sz="2200" b="1" i="1">
                  <a:latin typeface="Arial"/>
                  <a:ea typeface="Arial"/>
                  <a:cs typeface="Arial"/>
                  <a:sym typeface="Arial"/>
                </a:rPr>
                <a:t> </a:t>
              </a:r>
              <a:endParaRPr/>
            </a:p>
          </p:txBody>
        </p:sp>
      </p:grpSp>
      <p:sp>
        <p:nvSpPr>
          <p:cNvPr id="618" name="Google Shape;618;p15">
            <a:extLst>
              <a:ext uri="{FF2B5EF4-FFF2-40B4-BE49-F238E27FC236}">
                <a16:creationId xmlns:a16="http://schemas.microsoft.com/office/drawing/2014/main" id="{CB7587F9-89FD-120D-DB23-2BE0325CD8BE}"/>
              </a:ext>
            </a:extLst>
          </p:cNvPr>
          <p:cNvSpPr/>
          <p:nvPr/>
        </p:nvSpPr>
        <p:spPr>
          <a:xfrm rot="10800000" flipH="1">
            <a:off x="7143750" y="3217863"/>
            <a:ext cx="327025" cy="150812"/>
          </a:xfrm>
          <a:prstGeom prst="rightArrow">
            <a:avLst>
              <a:gd name="adj1" fmla="val 50000"/>
              <a:gd name="adj2" fmla="val 4980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5">
            <a:extLst>
              <a:ext uri="{FF2B5EF4-FFF2-40B4-BE49-F238E27FC236}">
                <a16:creationId xmlns:a16="http://schemas.microsoft.com/office/drawing/2014/main" id="{378FF560-E3AC-BF80-AF0B-8D1710A4BF16}"/>
              </a:ext>
            </a:extLst>
          </p:cNvPr>
          <p:cNvSpPr/>
          <p:nvPr/>
        </p:nvSpPr>
        <p:spPr>
          <a:xfrm rot="10800000" flipH="1">
            <a:off x="7143750" y="3560763"/>
            <a:ext cx="327025" cy="150812"/>
          </a:xfrm>
          <a:prstGeom prst="rightArrow">
            <a:avLst>
              <a:gd name="adj1" fmla="val 50000"/>
              <a:gd name="adj2" fmla="val 49804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5">
            <a:extLst>
              <a:ext uri="{FF2B5EF4-FFF2-40B4-BE49-F238E27FC236}">
                <a16:creationId xmlns:a16="http://schemas.microsoft.com/office/drawing/2014/main" id="{A63B895F-D779-4779-C6E7-9043CCA1F259}"/>
              </a:ext>
            </a:extLst>
          </p:cNvPr>
          <p:cNvSpPr/>
          <p:nvPr/>
        </p:nvSpPr>
        <p:spPr>
          <a:xfrm rot="10800000" flipH="1">
            <a:off x="7143750" y="3924300"/>
            <a:ext cx="327025" cy="150813"/>
          </a:xfrm>
          <a:prstGeom prst="rightArrow">
            <a:avLst>
              <a:gd name="adj1" fmla="val 50000"/>
              <a:gd name="adj2" fmla="val 49803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5">
            <a:extLst>
              <a:ext uri="{FF2B5EF4-FFF2-40B4-BE49-F238E27FC236}">
                <a16:creationId xmlns:a16="http://schemas.microsoft.com/office/drawing/2014/main" id="{A9E3B48C-62D4-256C-1289-4B94AE6A39AE}"/>
              </a:ext>
            </a:extLst>
          </p:cNvPr>
          <p:cNvSpPr txBox="1"/>
          <p:nvPr/>
        </p:nvSpPr>
        <p:spPr>
          <a:xfrm>
            <a:off x="7570788" y="3127375"/>
            <a:ext cx="2020887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5">
            <a:extLst>
              <a:ext uri="{FF2B5EF4-FFF2-40B4-BE49-F238E27FC236}">
                <a16:creationId xmlns:a16="http://schemas.microsoft.com/office/drawing/2014/main" id="{CDA2CD1D-B1FB-AF21-76BA-66D84AE156A9}"/>
              </a:ext>
            </a:extLst>
          </p:cNvPr>
          <p:cNvSpPr txBox="1"/>
          <p:nvPr/>
        </p:nvSpPr>
        <p:spPr>
          <a:xfrm>
            <a:off x="7570788" y="3465513"/>
            <a:ext cx="20208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Větší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5">
            <a:extLst>
              <a:ext uri="{FF2B5EF4-FFF2-40B4-BE49-F238E27FC236}">
                <a16:creationId xmlns:a16="http://schemas.microsoft.com/office/drawing/2014/main" id="{2FE93DEE-8625-4926-DCDB-988B4C055FA8}"/>
              </a:ext>
            </a:extLst>
          </p:cNvPr>
          <p:cNvSpPr txBox="1"/>
          <p:nvPr/>
        </p:nvSpPr>
        <p:spPr>
          <a:xfrm>
            <a:off x="7570788" y="3827463"/>
            <a:ext cx="2020887" cy="338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6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Menší tlak</a:t>
            </a:r>
            <a:endParaRPr sz="16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6498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9"/>
          <p:cNvSpPr txBox="1">
            <a:spLocks noGrp="1"/>
          </p:cNvSpPr>
          <p:nvPr>
            <p:ph type="title"/>
          </p:nvPr>
        </p:nvSpPr>
        <p:spPr>
          <a:xfrm>
            <a:off x="928662" y="-2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Daltonův zákon, použití</a:t>
            </a:r>
            <a:endParaRPr/>
          </a:p>
        </p:txBody>
      </p:sp>
      <p:sp>
        <p:nvSpPr>
          <p:cNvPr id="533" name="Google Shape;533;p29"/>
          <p:cNvSpPr txBox="1"/>
          <p:nvPr/>
        </p:nvSpPr>
        <p:spPr>
          <a:xfrm>
            <a:off x="1000100" y="862836"/>
            <a:ext cx="7715304" cy="43396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Mezní limity parciálního tlaku kyslíku v dýchané směsi: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sz="2400" baseline="-250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02 min</a:t>
            </a: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= 0.16 bar</a:t>
            </a:r>
            <a:r>
              <a:rPr lang="en-US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(16 kPa)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sz="2400" baseline="-250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02 max</a:t>
            </a: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= 1.6 bar</a:t>
            </a:r>
            <a:r>
              <a:rPr lang="en-US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(160 kPa)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Mezní hodnota parciálního tlaku dusíku ve směsi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p</a:t>
            </a:r>
            <a:r>
              <a:rPr lang="cs-CZ" sz="2400" baseline="-250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N max</a:t>
            </a:r>
            <a:r>
              <a:rPr lang="cs-CZ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= 4 bar</a:t>
            </a:r>
            <a:r>
              <a:rPr lang="en-US" sz="2400" dirty="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 (400 kPa)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Příklad: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bel"/>
              <a:buAutoNum type="alphaLcParenR"/>
            </a:pPr>
            <a:r>
              <a:rPr lang="cs-CZ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Vypočítejte maximální hloubku pro ponor se vzduchem  aby nedošlo k překročení mezního parciálního tlaku kyslíku. </a:t>
            </a:r>
            <a:endParaRPr dirty="0"/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rbel"/>
              <a:buAutoNum type="alphaLcParenR"/>
            </a:pPr>
            <a:r>
              <a:rPr lang="cs-CZ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maximální hloubku aby nedošlo k překročení hranice parciálního tlaku dusík</a:t>
            </a:r>
            <a:r>
              <a:rPr lang="en-US" sz="20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u</a:t>
            </a:r>
            <a:endParaRPr sz="20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0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Henryho zákon</a:t>
            </a:r>
            <a:endParaRPr/>
          </a:p>
        </p:txBody>
      </p:sp>
      <p:pic>
        <p:nvPicPr>
          <p:cNvPr id="546" name="Google Shape;546;p30" descr="http://upload.wikimedia.org/wikipedia/commons/e/ef/William_Henry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00958" y="214290"/>
            <a:ext cx="1473528" cy="185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30"/>
          <p:cNvSpPr txBox="1"/>
          <p:nvPr/>
        </p:nvSpPr>
        <p:spPr>
          <a:xfrm>
            <a:off x="928662" y="1308730"/>
            <a:ext cx="642942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Množství plynu rozpuštěného v kapalině je přímo úměrné tlaku plynu nad kapalinou</a:t>
            </a:r>
            <a:endParaRPr/>
          </a:p>
        </p:txBody>
      </p:sp>
      <p:pic>
        <p:nvPicPr>
          <p:cNvPr id="548" name="Google Shape;548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8662" y="3786190"/>
            <a:ext cx="7704137" cy="256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1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nsolas"/>
              <a:buNone/>
            </a:pPr>
            <a:r>
              <a:rPr lang="cs-CZ">
                <a:solidFill>
                  <a:schemeClr val="dk1"/>
                </a:solidFill>
              </a:rPr>
              <a:t>Henryho zákon</a:t>
            </a:r>
            <a:endParaRPr/>
          </a:p>
        </p:txBody>
      </p:sp>
      <p:pic>
        <p:nvPicPr>
          <p:cNvPr id="560" name="Google Shape;560;p31"/>
          <p:cNvPicPr preferRelativeResize="0"/>
          <p:nvPr/>
        </p:nvPicPr>
        <p:blipFill rotWithShape="1">
          <a:blip r:embed="rId3">
            <a:alphaModFix/>
          </a:blip>
          <a:srcRect r="52623"/>
          <a:stretch/>
        </p:blipFill>
        <p:spPr>
          <a:xfrm>
            <a:off x="1908168" y="1736740"/>
            <a:ext cx="166370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31"/>
          <p:cNvSpPr/>
          <p:nvPr/>
        </p:nvSpPr>
        <p:spPr>
          <a:xfrm>
            <a:off x="846350" y="3079739"/>
            <a:ext cx="796692" cy="920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Vyšší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vnitřní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tlak</a:t>
            </a:r>
            <a:endParaRPr sz="1800">
              <a:solidFill>
                <a:srgbClr val="FFC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2" name="Google Shape;562;p31"/>
          <p:cNvSpPr/>
          <p:nvPr/>
        </p:nvSpPr>
        <p:spPr>
          <a:xfrm>
            <a:off x="1976427" y="2928934"/>
            <a:ext cx="1095375" cy="143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8800">
                <a:solidFill>
                  <a:srgbClr val="FC0128"/>
                </a:solidFill>
                <a:latin typeface="Verdana"/>
                <a:ea typeface="Verdana"/>
                <a:cs typeface="Verdana"/>
                <a:sym typeface="Verdana"/>
              </a:rPr>
              <a:t>+</a:t>
            </a:r>
            <a:endParaRPr/>
          </a:p>
        </p:txBody>
      </p:sp>
      <p:sp>
        <p:nvSpPr>
          <p:cNvPr id="563" name="Google Shape;563;p31"/>
          <p:cNvSpPr/>
          <p:nvPr/>
        </p:nvSpPr>
        <p:spPr>
          <a:xfrm>
            <a:off x="857224" y="4850158"/>
            <a:ext cx="3917162" cy="1936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60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Rozpuštěný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60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plyn</a:t>
            </a:r>
            <a:endParaRPr sz="6000">
              <a:solidFill>
                <a:srgbClr val="FFC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4" name="Google Shape;564;p31"/>
          <p:cNvSpPr txBox="1"/>
          <p:nvPr/>
        </p:nvSpPr>
        <p:spPr>
          <a:xfrm>
            <a:off x="3428992" y="1714488"/>
            <a:ext cx="52864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Analogie -  během ponoru se organismus potápěče sytí dýchacími plyny (dusík).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3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nsolas"/>
              <a:buNone/>
            </a:pPr>
            <a:r>
              <a:rPr lang="cs-CZ">
                <a:solidFill>
                  <a:schemeClr val="dk1"/>
                </a:solidFill>
              </a:rPr>
              <a:t>Henryho</a:t>
            </a:r>
            <a:r>
              <a:rPr lang="cs-CZ"/>
              <a:t> </a:t>
            </a:r>
            <a:r>
              <a:rPr lang="cs-CZ">
                <a:solidFill>
                  <a:schemeClr val="dk1"/>
                </a:solidFill>
              </a:rPr>
              <a:t>zákon</a:t>
            </a:r>
            <a:endParaRPr/>
          </a:p>
        </p:txBody>
      </p:sp>
      <p:pic>
        <p:nvPicPr>
          <p:cNvPr id="570" name="Google Shape;570;p32"/>
          <p:cNvPicPr preferRelativeResize="0"/>
          <p:nvPr/>
        </p:nvPicPr>
        <p:blipFill rotWithShape="1">
          <a:blip r:embed="rId3">
            <a:alphaModFix/>
          </a:blip>
          <a:srcRect l="42312"/>
          <a:stretch/>
        </p:blipFill>
        <p:spPr>
          <a:xfrm>
            <a:off x="1403342" y="1571612"/>
            <a:ext cx="2025650" cy="38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2"/>
          <p:cNvSpPr/>
          <p:nvPr/>
        </p:nvSpPr>
        <p:spPr>
          <a:xfrm>
            <a:off x="647728" y="4208475"/>
            <a:ext cx="79248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60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Únik</a:t>
            </a:r>
            <a:r>
              <a:rPr lang="cs-CZ" sz="6000">
                <a:solidFill>
                  <a:srgbClr val="56A4FD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6000">
                <a:solidFill>
                  <a:srgbClr val="FFC000"/>
                </a:solidFill>
                <a:latin typeface="Corbel"/>
                <a:ea typeface="Corbel"/>
                <a:cs typeface="Corbel"/>
                <a:sym typeface="Corbel"/>
              </a:rPr>
              <a:t>plynu</a:t>
            </a:r>
            <a:endParaRPr sz="6000">
              <a:solidFill>
                <a:srgbClr val="FFC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75" name="Google Shape;575;p32"/>
          <p:cNvSpPr txBox="1"/>
          <p:nvPr/>
        </p:nvSpPr>
        <p:spPr>
          <a:xfrm>
            <a:off x="3643306" y="2354041"/>
            <a:ext cx="52864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Analogie -  při nedodržení dekompresního režimu může dojít k vytvoření bublin dusíku v těle potápěče.</a:t>
            </a:r>
            <a:endParaRPr/>
          </a:p>
        </p:txBody>
      </p:sp>
      <p:pic>
        <p:nvPicPr>
          <p:cNvPr id="576" name="Google Shape;576;p32" descr="http://www.lifehack.org/wp-content/files/2008/04/danger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3768" y="71414"/>
            <a:ext cx="1813912" cy="2071678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32"/>
          <p:cNvSpPr txBox="1"/>
          <p:nvPr/>
        </p:nvSpPr>
        <p:spPr>
          <a:xfrm>
            <a:off x="3714744" y="3357562"/>
            <a:ext cx="528641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Při ponorech v nulovém čase je dekomrese zajištěna dodržením výstupové rychlosti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D0CB5-5A46-FBD4-08D7-E8B40C65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Henryho</a:t>
            </a:r>
            <a:r>
              <a:rPr lang="en-US" dirty="0"/>
              <a:t> </a:t>
            </a:r>
            <a:r>
              <a:rPr lang="en-US" dirty="0" err="1"/>
              <a:t>zákon</a:t>
            </a:r>
            <a:r>
              <a:rPr lang="en-US" dirty="0"/>
              <a:t> - </a:t>
            </a:r>
            <a:r>
              <a:rPr lang="en-US" dirty="0" err="1"/>
              <a:t>sycení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E67819-A3D3-F295-B51B-F8571BB08B8C}"/>
              </a:ext>
            </a:extLst>
          </p:cNvPr>
          <p:cNvSpPr/>
          <p:nvPr/>
        </p:nvSpPr>
        <p:spPr>
          <a:xfrm>
            <a:off x="4172989" y="182880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Plíce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483392-D314-6F81-0684-EEFB90B2FB7B}"/>
              </a:ext>
            </a:extLst>
          </p:cNvPr>
          <p:cNvSpPr/>
          <p:nvPr/>
        </p:nvSpPr>
        <p:spPr>
          <a:xfrm>
            <a:off x="3510742" y="321204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Žilní</a:t>
            </a:r>
            <a:r>
              <a:rPr lang="en-US" dirty="0"/>
              <a:t> </a:t>
            </a:r>
            <a:r>
              <a:rPr lang="en-US" dirty="0" err="1"/>
              <a:t>krev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841884-7BDE-A575-78A1-7F8096AE4C96}"/>
              </a:ext>
            </a:extLst>
          </p:cNvPr>
          <p:cNvSpPr/>
          <p:nvPr/>
        </p:nvSpPr>
        <p:spPr>
          <a:xfrm>
            <a:off x="4800600" y="3212040"/>
            <a:ext cx="914400" cy="91440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Tepenná</a:t>
            </a:r>
            <a:r>
              <a:rPr lang="en-US" dirty="0"/>
              <a:t> </a:t>
            </a:r>
            <a:r>
              <a:rPr lang="en-US" dirty="0" err="1"/>
              <a:t>krev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1A289-9B80-DD69-FAA6-9017F51F4044}"/>
              </a:ext>
            </a:extLst>
          </p:cNvPr>
          <p:cNvSpPr/>
          <p:nvPr/>
        </p:nvSpPr>
        <p:spPr>
          <a:xfrm>
            <a:off x="4200698" y="4603593"/>
            <a:ext cx="914400" cy="914400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Tkáně</a:t>
            </a:r>
            <a:endParaRPr lang="en-US" dirty="0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EC5C970A-19D7-97DD-E91E-C9AE378551B7}"/>
              </a:ext>
            </a:extLst>
          </p:cNvPr>
          <p:cNvSpPr/>
          <p:nvPr/>
        </p:nvSpPr>
        <p:spPr>
          <a:xfrm>
            <a:off x="4860649" y="2793078"/>
            <a:ext cx="193489" cy="35744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6EDF17C-8C0B-0FCC-11A2-CC37F2F89723}"/>
              </a:ext>
            </a:extLst>
          </p:cNvPr>
          <p:cNvSpPr/>
          <p:nvPr/>
        </p:nvSpPr>
        <p:spPr>
          <a:xfrm>
            <a:off x="4858791" y="4179642"/>
            <a:ext cx="193489" cy="357447"/>
          </a:xfrm>
          <a:prstGeom prst="down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E215C4B6-625A-C1A6-4CBE-B3872B4F9D8B}"/>
              </a:ext>
            </a:extLst>
          </p:cNvPr>
          <p:cNvSpPr/>
          <p:nvPr/>
        </p:nvSpPr>
        <p:spPr>
          <a:xfrm rot="10800000">
            <a:off x="4196543" y="4165787"/>
            <a:ext cx="193489" cy="35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BAD217AF-420E-B0EA-0F5C-BC77BF8979AB}"/>
              </a:ext>
            </a:extLst>
          </p:cNvPr>
          <p:cNvSpPr/>
          <p:nvPr/>
        </p:nvSpPr>
        <p:spPr>
          <a:xfrm rot="10800000">
            <a:off x="4215940" y="2780333"/>
            <a:ext cx="193489" cy="35744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572C6568-FC01-9566-AF86-2004BF14D5F8}"/>
              </a:ext>
            </a:extLst>
          </p:cNvPr>
          <p:cNvSpPr/>
          <p:nvPr/>
        </p:nvSpPr>
        <p:spPr>
          <a:xfrm>
            <a:off x="6301047" y="1961804"/>
            <a:ext cx="282633" cy="32585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6706D4EB-1F2D-82A9-3E0B-8A66B6527A71}"/>
              </a:ext>
            </a:extLst>
          </p:cNvPr>
          <p:cNvSpPr/>
          <p:nvPr/>
        </p:nvSpPr>
        <p:spPr>
          <a:xfrm rot="10800000">
            <a:off x="2743200" y="1961803"/>
            <a:ext cx="282633" cy="32585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7F6DA5-DD42-5FB9-A9C8-0CFA4D2FBBF3}"/>
              </a:ext>
            </a:extLst>
          </p:cNvPr>
          <p:cNvSpPr txBox="1"/>
          <p:nvPr/>
        </p:nvSpPr>
        <p:spPr>
          <a:xfrm>
            <a:off x="1669255" y="3429000"/>
            <a:ext cx="1079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Vysycení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(off </a:t>
            </a:r>
            <a:r>
              <a:rPr lang="en-US" dirty="0" err="1">
                <a:highlight>
                  <a:srgbClr val="FFFF00"/>
                </a:highlight>
              </a:rPr>
              <a:t>gasing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4F3777-9740-43EC-9915-91978EB98A14}"/>
              </a:ext>
            </a:extLst>
          </p:cNvPr>
          <p:cNvSpPr txBox="1"/>
          <p:nvPr/>
        </p:nvSpPr>
        <p:spPr>
          <a:xfrm>
            <a:off x="6583680" y="3361463"/>
            <a:ext cx="1168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Sycení</a:t>
            </a:r>
            <a:br>
              <a:rPr lang="en-US" dirty="0">
                <a:highlight>
                  <a:srgbClr val="FFFF00"/>
                </a:highlight>
              </a:rPr>
            </a:br>
            <a:r>
              <a:rPr lang="en-US" dirty="0">
                <a:highlight>
                  <a:srgbClr val="FFFF00"/>
                </a:highlight>
              </a:rPr>
              <a:t>(on gassing)</a:t>
            </a:r>
          </a:p>
        </p:txBody>
      </p:sp>
    </p:spTree>
    <p:extLst>
      <p:ext uri="{BB962C8B-B14F-4D97-AF65-F5344CB8AC3E}">
        <p14:creationId xmlns:p14="http://schemas.microsoft.com/office/powerpoint/2010/main" val="27734984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c9c51f2669_1_154"/>
          <p:cNvSpPr txBox="1">
            <a:spLocks noGrp="1"/>
          </p:cNvSpPr>
          <p:nvPr>
            <p:ph type="title"/>
          </p:nvPr>
        </p:nvSpPr>
        <p:spPr>
          <a:xfrm>
            <a:off x="711450" y="512075"/>
            <a:ext cx="8199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Saturace v čase</a:t>
            </a:r>
            <a:endParaRPr/>
          </a:p>
        </p:txBody>
      </p:sp>
      <p:pic>
        <p:nvPicPr>
          <p:cNvPr id="554" name="Google Shape;554;g2c9c51f2669_1_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060" y="1426475"/>
            <a:ext cx="5915451" cy="512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26;p22">
            <a:extLst>
              <a:ext uri="{FF2B5EF4-FFF2-40B4-BE49-F238E27FC236}">
                <a16:creationId xmlns:a16="http://schemas.microsoft.com/office/drawing/2014/main" id="{76558233-FB30-66EA-589D-7FA5D5606EFB}"/>
              </a:ext>
            </a:extLst>
          </p:cNvPr>
          <p:cNvSpPr txBox="1">
            <a:spLocks/>
          </p:cNvSpPr>
          <p:nvPr/>
        </p:nvSpPr>
        <p:spPr>
          <a:xfrm>
            <a:off x="6848121" y="1624060"/>
            <a:ext cx="2217764" cy="1137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8580">
              <a:buSzPts val="285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 = 4 min – 600 min</a:t>
            </a: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6 x T =&gt; 98.4 % sat</a:t>
            </a: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68580">
              <a:buSzPts val="2850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c9c51f2669_1_143"/>
          <p:cNvSpPr txBox="1">
            <a:spLocks noGrp="1"/>
          </p:cNvSpPr>
          <p:nvPr>
            <p:ph type="title"/>
          </p:nvPr>
        </p:nvSpPr>
        <p:spPr>
          <a:xfrm>
            <a:off x="711450" y="512075"/>
            <a:ext cx="8199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Rozpouštění plynu v kapalině</a:t>
            </a:r>
            <a:endParaRPr/>
          </a:p>
        </p:txBody>
      </p:sp>
      <p:sp>
        <p:nvSpPr>
          <p:cNvPr id="539" name="Google Shape;539;g2c9c51f2669_1_143"/>
          <p:cNvSpPr txBox="1"/>
          <p:nvPr/>
        </p:nvSpPr>
        <p:spPr>
          <a:xfrm>
            <a:off x="952500" y="3311704"/>
            <a:ext cx="64293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-CZ">
                <a:solidFill>
                  <a:schemeClr val="lt1"/>
                </a:solidFill>
              </a:rPr>
              <a:t>ml / l / 1 bar při 37 stupńů celsia</a:t>
            </a:r>
            <a:endParaRPr/>
          </a:p>
        </p:txBody>
      </p:sp>
      <p:graphicFrame>
        <p:nvGraphicFramePr>
          <p:cNvPr id="540" name="Google Shape;540;g2c9c51f2669_1_143"/>
          <p:cNvGraphicFramePr/>
          <p:nvPr>
            <p:extLst>
              <p:ext uri="{D42A27DB-BD31-4B8C-83A1-F6EECF244321}">
                <p14:modId xmlns:p14="http://schemas.microsoft.com/office/powerpoint/2010/main" val="966801534"/>
              </p:ext>
            </p:extLst>
          </p:nvPr>
        </p:nvGraphicFramePr>
        <p:xfrm>
          <a:off x="952500" y="2057400"/>
          <a:ext cx="7239000" cy="1188630"/>
        </p:xfrm>
        <a:graphic>
          <a:graphicData uri="http://schemas.openxmlformats.org/drawingml/2006/table">
            <a:tbl>
              <a:tblPr>
                <a:noFill/>
                <a:tableStyleId>{AC28A69A-6F30-4CA4-8FAF-C8375A9F2FDA}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dusík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helium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kyslík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dirty="0">
                          <a:solidFill>
                            <a:schemeClr val="lt1"/>
                          </a:solidFill>
                        </a:rPr>
                        <a:t>Voda (krev)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12.3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8.6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23.9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dirty="0">
                          <a:solidFill>
                            <a:schemeClr val="lt1"/>
                          </a:solidFill>
                        </a:rPr>
                        <a:t>Olivový olej (tuk)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66.1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>
                          <a:solidFill>
                            <a:schemeClr val="lt1"/>
                          </a:solidFill>
                        </a:rPr>
                        <a:t>15.7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dirty="0">
                          <a:solidFill>
                            <a:schemeClr val="lt1"/>
                          </a:solidFill>
                        </a:rPr>
                        <a:t>110.5</a:t>
                      </a:r>
                      <a:endParaRPr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33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Vidění pod vodou</a:t>
            </a:r>
            <a:endParaRPr/>
          </a:p>
        </p:txBody>
      </p:sp>
      <p:sp>
        <p:nvSpPr>
          <p:cNvPr id="583" name="Google Shape;583;p33"/>
          <p:cNvSpPr txBox="1"/>
          <p:nvPr/>
        </p:nvSpPr>
        <p:spPr>
          <a:xfrm>
            <a:off x="1004584" y="1214422"/>
            <a:ext cx="260680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Intenzita světla</a:t>
            </a:r>
            <a:endParaRPr/>
          </a:p>
        </p:txBody>
      </p:sp>
      <p:sp>
        <p:nvSpPr>
          <p:cNvPr id="584" name="Google Shape;584;p33"/>
          <p:cNvSpPr txBox="1"/>
          <p:nvPr/>
        </p:nvSpPr>
        <p:spPr>
          <a:xfrm>
            <a:off x="4071934" y="1357298"/>
            <a:ext cx="4786346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cs-CZ" sz="22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Paprsek</a:t>
            </a: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dopadající na vodní hladinu se částečně odráží.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Světlo se při přechodu z prostředí opticky řišího do hustšího láme ke kolmici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Naopak při přechodu z vody na vzduch se světlo láme od kolmice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85" name="Google Shape;585;p33"/>
          <p:cNvCxnSpPr/>
          <p:nvPr/>
        </p:nvCxnSpPr>
        <p:spPr>
          <a:xfrm>
            <a:off x="2582839" y="2328875"/>
            <a:ext cx="0" cy="2879725"/>
          </a:xfrm>
          <a:prstGeom prst="straightConnector1">
            <a:avLst/>
          </a:prstGeom>
          <a:noFill/>
          <a:ln w="28575" cap="flat" cmpd="sng">
            <a:solidFill>
              <a:srgbClr val="F2F2F2"/>
            </a:solidFill>
            <a:prstDash val="dashDot"/>
            <a:round/>
            <a:headEnd type="none" w="med" len="med"/>
            <a:tailEnd type="none" w="med" len="med"/>
          </a:ln>
        </p:spPr>
      </p:cxnSp>
      <p:cxnSp>
        <p:nvCxnSpPr>
          <p:cNvPr id="586" name="Google Shape;586;p33"/>
          <p:cNvCxnSpPr/>
          <p:nvPr/>
        </p:nvCxnSpPr>
        <p:spPr>
          <a:xfrm>
            <a:off x="714348" y="4000504"/>
            <a:ext cx="3000396" cy="0"/>
          </a:xfrm>
          <a:prstGeom prst="straightConnector1">
            <a:avLst/>
          </a:prstGeom>
          <a:noFill/>
          <a:ln w="28575" cap="flat" cmpd="sng">
            <a:solidFill>
              <a:srgbClr val="99663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7" name="Google Shape;587;p33"/>
          <p:cNvCxnSpPr/>
          <p:nvPr/>
        </p:nvCxnSpPr>
        <p:spPr>
          <a:xfrm>
            <a:off x="1117598" y="2832113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8" name="Google Shape;588;p33"/>
          <p:cNvCxnSpPr/>
          <p:nvPr/>
        </p:nvCxnSpPr>
        <p:spPr>
          <a:xfrm>
            <a:off x="1477960" y="2905138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9" name="Google Shape;589;p33"/>
          <p:cNvCxnSpPr/>
          <p:nvPr/>
        </p:nvCxnSpPr>
        <p:spPr>
          <a:xfrm rot="10800000">
            <a:off x="1214414" y="2616213"/>
            <a:ext cx="1368425" cy="1368425"/>
          </a:xfrm>
          <a:prstGeom prst="straightConnector1">
            <a:avLst/>
          </a:pr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0" name="Google Shape;590;p33"/>
          <p:cNvCxnSpPr/>
          <p:nvPr/>
        </p:nvCxnSpPr>
        <p:spPr>
          <a:xfrm>
            <a:off x="2582839" y="3984638"/>
            <a:ext cx="719137" cy="1223962"/>
          </a:xfrm>
          <a:prstGeom prst="straightConnector1">
            <a:avLst/>
          </a:prstGeom>
          <a:noFill/>
          <a:ln w="28575" cap="flat" cmpd="sng">
            <a:solidFill>
              <a:schemeClr val="folHlink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33"/>
          <p:cNvSpPr/>
          <p:nvPr/>
        </p:nvSpPr>
        <p:spPr>
          <a:xfrm rot="-3891248">
            <a:off x="2084364" y="3041663"/>
            <a:ext cx="431800" cy="444500"/>
          </a:xfrm>
          <a:custGeom>
            <a:avLst/>
            <a:gdLst/>
            <a:ahLst/>
            <a:cxnLst/>
            <a:rect l="l" t="t" r="r" b="b"/>
            <a:pathLst>
              <a:path w="21600" h="2258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926"/>
                  <a:pt x="21592" y="22253"/>
                  <a:pt x="21577" y="22579"/>
                </a:cubicBezTo>
              </a:path>
              <a:path w="21600" h="2258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cubicBezTo>
                  <a:pt x="21600" y="21926"/>
                  <a:pt x="21592" y="22253"/>
                  <a:pt x="21577" y="22579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33"/>
          <p:cNvSpPr/>
          <p:nvPr/>
        </p:nvSpPr>
        <p:spPr>
          <a:xfrm rot="7266386">
            <a:off x="2614712" y="4533119"/>
            <a:ext cx="350838" cy="298450"/>
          </a:xfrm>
          <a:custGeom>
            <a:avLst/>
            <a:gdLst/>
            <a:ahLst/>
            <a:cxnLst/>
            <a:rect l="l" t="t" r="r" b="b"/>
            <a:pathLst>
              <a:path w="21594" h="21600" fill="none" extrusionOk="0">
                <a:moveTo>
                  <a:pt x="-1" y="0"/>
                </a:moveTo>
                <a:cubicBezTo>
                  <a:pt x="11729" y="0"/>
                  <a:pt x="21315" y="9360"/>
                  <a:pt x="21593" y="21087"/>
                </a:cubicBezTo>
              </a:path>
              <a:path w="21594" h="21600" extrusionOk="0">
                <a:moveTo>
                  <a:pt x="-1" y="0"/>
                </a:moveTo>
                <a:cubicBezTo>
                  <a:pt x="11729" y="0"/>
                  <a:pt x="21315" y="9360"/>
                  <a:pt x="21593" y="21087"/>
                </a:cubicBezTo>
                <a:lnTo>
                  <a:pt x="0" y="21600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33"/>
          <p:cNvSpPr txBox="1"/>
          <p:nvPr/>
        </p:nvSpPr>
        <p:spPr>
          <a:xfrm>
            <a:off x="2714612" y="2055825"/>
            <a:ext cx="1316037" cy="64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kolmice dopadu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2284399" y="2255850"/>
            <a:ext cx="358775" cy="366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k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542923" y="3500438"/>
            <a:ext cx="993775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vzduch</a:t>
            </a:r>
            <a:endParaRPr/>
          </a:p>
        </p:txBody>
      </p:sp>
      <p:sp>
        <p:nvSpPr>
          <p:cNvPr id="596" name="Google Shape;596;p33"/>
          <p:cNvSpPr txBox="1"/>
          <p:nvPr/>
        </p:nvSpPr>
        <p:spPr>
          <a:xfrm>
            <a:off x="542923" y="4071942"/>
            <a:ext cx="738187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Corbel"/>
                <a:ea typeface="Corbel"/>
                <a:cs typeface="Corbel"/>
                <a:sym typeface="Corbel"/>
              </a:rPr>
              <a:t>voda</a:t>
            </a:r>
            <a:endParaRPr/>
          </a:p>
        </p:txBody>
      </p:sp>
      <p:sp>
        <p:nvSpPr>
          <p:cNvPr id="597" name="Google Shape;597;p33"/>
          <p:cNvSpPr txBox="1"/>
          <p:nvPr/>
        </p:nvSpPr>
        <p:spPr>
          <a:xfrm>
            <a:off x="2143108" y="3143248"/>
            <a:ext cx="328612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α</a:t>
            </a:r>
            <a:endParaRPr/>
          </a:p>
        </p:txBody>
      </p:sp>
      <p:sp>
        <p:nvSpPr>
          <p:cNvPr id="598" name="Google Shape;598;p33"/>
          <p:cNvSpPr txBox="1"/>
          <p:nvPr/>
        </p:nvSpPr>
        <p:spPr>
          <a:xfrm>
            <a:off x="2725714" y="4848238"/>
            <a:ext cx="311150" cy="366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b="1">
                <a:solidFill>
                  <a:schemeClr val="dk2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β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4"/>
          <p:cNvSpPr/>
          <p:nvPr/>
        </p:nvSpPr>
        <p:spPr>
          <a:xfrm>
            <a:off x="469932" y="3429000"/>
            <a:ext cx="8531224" cy="3316290"/>
          </a:xfrm>
          <a:prstGeom prst="rect">
            <a:avLst/>
          </a:prstGeom>
          <a:gradFill>
            <a:gsLst>
              <a:gs pos="0">
                <a:srgbClr val="063DE8"/>
              </a:gs>
              <a:gs pos="100000">
                <a:srgbClr val="032385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04" name="Google Shape;604;p3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Vidění pod vodou</a:t>
            </a:r>
            <a:endParaRPr/>
          </a:p>
        </p:txBody>
      </p:sp>
      <p:sp>
        <p:nvSpPr>
          <p:cNvPr id="605" name="Google Shape;605;p34"/>
          <p:cNvSpPr/>
          <p:nvPr/>
        </p:nvSpPr>
        <p:spPr>
          <a:xfrm rot="-5400000" flipH="1">
            <a:off x="3070236" y="3903682"/>
            <a:ext cx="482600" cy="330200"/>
          </a:xfrm>
          <a:prstGeom prst="homePlate">
            <a:avLst>
              <a:gd name="adj" fmla="val 48718"/>
            </a:avLst>
          </a:prstGeom>
          <a:gradFill>
            <a:gsLst>
              <a:gs pos="0">
                <a:srgbClr val="FC0128"/>
              </a:gs>
              <a:gs pos="100000">
                <a:srgbClr val="D60021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4"/>
          <p:cNvSpPr txBox="1"/>
          <p:nvPr/>
        </p:nvSpPr>
        <p:spPr>
          <a:xfrm flipH="1">
            <a:off x="3146425" y="3827475"/>
            <a:ext cx="330200" cy="402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607" name="Google Shape;607;p34"/>
          <p:cNvSpPr/>
          <p:nvPr/>
        </p:nvSpPr>
        <p:spPr>
          <a:xfrm rot="-5400000" flipH="1">
            <a:off x="3413136" y="4094182"/>
            <a:ext cx="863600" cy="330200"/>
          </a:xfrm>
          <a:prstGeom prst="homePlate">
            <a:avLst>
              <a:gd name="adj" fmla="val 87179"/>
            </a:avLst>
          </a:prstGeom>
          <a:gradFill>
            <a:gsLst>
              <a:gs pos="0">
                <a:srgbClr val="F35B1B"/>
              </a:gs>
              <a:gs pos="100000">
                <a:srgbClr val="CE4D16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4"/>
          <p:cNvSpPr txBox="1"/>
          <p:nvPr/>
        </p:nvSpPr>
        <p:spPr>
          <a:xfrm flipH="1">
            <a:off x="3679825" y="3827475"/>
            <a:ext cx="330200" cy="71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sp>
        <p:nvSpPr>
          <p:cNvPr id="609" name="Google Shape;609;p34"/>
          <p:cNvSpPr/>
          <p:nvPr/>
        </p:nvSpPr>
        <p:spPr>
          <a:xfrm rot="-5400000" flipH="1">
            <a:off x="3870336" y="4170382"/>
            <a:ext cx="1016000" cy="330200"/>
          </a:xfrm>
          <a:prstGeom prst="homePlate">
            <a:avLst>
              <a:gd name="adj" fmla="val 102564"/>
            </a:avLst>
          </a:prstGeom>
          <a:gradFill>
            <a:gsLst>
              <a:gs pos="0">
                <a:srgbClr val="FAFD00"/>
              </a:gs>
              <a:gs pos="100000">
                <a:srgbClr val="D4D600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4"/>
          <p:cNvSpPr txBox="1"/>
          <p:nvPr/>
        </p:nvSpPr>
        <p:spPr>
          <a:xfrm flipH="1">
            <a:off x="4213225" y="3827475"/>
            <a:ext cx="330200" cy="846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12</a:t>
            </a:r>
            <a:endParaRPr/>
          </a:p>
        </p:txBody>
      </p:sp>
      <p:sp>
        <p:nvSpPr>
          <p:cNvPr id="611" name="Google Shape;611;p34"/>
          <p:cNvSpPr/>
          <p:nvPr/>
        </p:nvSpPr>
        <p:spPr>
          <a:xfrm rot="-5400000" flipH="1">
            <a:off x="4060836" y="4513282"/>
            <a:ext cx="1701800" cy="330200"/>
          </a:xfrm>
          <a:prstGeom prst="homePlate">
            <a:avLst>
              <a:gd name="adj" fmla="val 171795"/>
            </a:avLst>
          </a:prstGeom>
          <a:gradFill>
            <a:gsLst>
              <a:gs pos="0">
                <a:srgbClr val="037C03"/>
              </a:gs>
              <a:gs pos="100000">
                <a:srgbClr val="026902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4"/>
          <p:cNvSpPr txBox="1"/>
          <p:nvPr/>
        </p:nvSpPr>
        <p:spPr>
          <a:xfrm flipH="1">
            <a:off x="4746625" y="3827475"/>
            <a:ext cx="330200" cy="141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endParaRPr/>
          </a:p>
        </p:txBody>
      </p:sp>
      <p:sp>
        <p:nvSpPr>
          <p:cNvPr id="613" name="Google Shape;613;p34"/>
          <p:cNvSpPr/>
          <p:nvPr/>
        </p:nvSpPr>
        <p:spPr>
          <a:xfrm rot="-5400000" flipH="1">
            <a:off x="4479936" y="4627582"/>
            <a:ext cx="1930400" cy="330200"/>
          </a:xfrm>
          <a:prstGeom prst="homePlate">
            <a:avLst>
              <a:gd name="adj" fmla="val 194872"/>
            </a:avLst>
          </a:prstGeom>
          <a:gradFill>
            <a:gsLst>
              <a:gs pos="0">
                <a:srgbClr val="00279F"/>
              </a:gs>
              <a:gs pos="100000">
                <a:srgbClr val="002187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4"/>
          <p:cNvSpPr txBox="1"/>
          <p:nvPr/>
        </p:nvSpPr>
        <p:spPr>
          <a:xfrm flipH="1">
            <a:off x="5280025" y="3827475"/>
            <a:ext cx="330200" cy="1608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22</a:t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 rot="-5400000" flipH="1">
            <a:off x="4784736" y="4856182"/>
            <a:ext cx="2387600" cy="330200"/>
          </a:xfrm>
          <a:prstGeom prst="homePlate">
            <a:avLst>
              <a:gd name="adj" fmla="val 241026"/>
            </a:avLst>
          </a:prstGeom>
          <a:gradFill>
            <a:gsLst>
              <a:gs pos="0">
                <a:srgbClr val="919191"/>
              </a:gs>
              <a:gs pos="100000">
                <a:srgbClr val="7B7B7B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4"/>
          <p:cNvSpPr txBox="1"/>
          <p:nvPr/>
        </p:nvSpPr>
        <p:spPr>
          <a:xfrm flipH="1">
            <a:off x="5813425" y="3827475"/>
            <a:ext cx="330200" cy="1989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30</a:t>
            </a:r>
            <a:endParaRPr/>
          </a:p>
        </p:txBody>
      </p:sp>
      <p:sp>
        <p:nvSpPr>
          <p:cNvPr id="617" name="Google Shape;617;p34"/>
          <p:cNvSpPr/>
          <p:nvPr/>
        </p:nvSpPr>
        <p:spPr>
          <a:xfrm rot="-5400000" flipH="1">
            <a:off x="275407" y="4153694"/>
            <a:ext cx="3046412" cy="1739900"/>
          </a:xfrm>
          <a:prstGeom prst="rightArrow">
            <a:avLst>
              <a:gd name="adj1" fmla="val 50000"/>
              <a:gd name="adj2" fmla="val 109134"/>
            </a:avLst>
          </a:prstGeom>
          <a:gradFill>
            <a:gsLst>
              <a:gs pos="0">
                <a:srgbClr val="9394A1"/>
              </a:gs>
              <a:gs pos="100000">
                <a:srgbClr val="081D58"/>
              </a:gs>
            </a:gsLst>
            <a:lin ang="540000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18" name="Google Shape;618;p34"/>
          <p:cNvSpPr txBox="1"/>
          <p:nvPr/>
        </p:nvSpPr>
        <p:spPr>
          <a:xfrm>
            <a:off x="1000100" y="1120676"/>
            <a:ext cx="6485237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Pohlcování světla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Nejdříve se ztrácejí teplé složky spektra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Nejhlouběji proniká modrá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Při nízké intenzitě světla ale oko vnímá černobíle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Vyplatí se nosit si baterku i ve dne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3EE6F-C1FB-5ECE-6678-2044DF96F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Fyzika</a:t>
            </a:r>
            <a:r>
              <a:rPr lang="en-US" dirty="0"/>
              <a:t> - </a:t>
            </a:r>
            <a:r>
              <a:rPr lang="en-US" dirty="0" err="1"/>
              <a:t>literatura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4C5ECD-157A-6DCB-C497-D5F1DDCA9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Fyzika</a:t>
            </a:r>
            <a:r>
              <a:rPr lang="en-US" dirty="0"/>
              <a:t> (Jahns)</a:t>
            </a:r>
          </a:p>
          <a:p>
            <a:r>
              <a:rPr lang="en-US" dirty="0" err="1"/>
              <a:t>Potápění</a:t>
            </a:r>
            <a:r>
              <a:rPr lang="en-US" dirty="0"/>
              <a:t> s </a:t>
            </a:r>
            <a:r>
              <a:rPr lang="en-US" dirty="0" err="1"/>
              <a:t>přístrojem</a:t>
            </a:r>
            <a:r>
              <a:rPr lang="en-US" dirty="0"/>
              <a:t> (</a:t>
            </a:r>
            <a:r>
              <a:rPr lang="en-US" dirty="0" err="1"/>
              <a:t>Vrbovský</a:t>
            </a:r>
            <a:r>
              <a:rPr lang="en-US" dirty="0"/>
              <a:t>, Jahns, </a:t>
            </a:r>
            <a:r>
              <a:rPr lang="en-US" dirty="0" err="1"/>
              <a:t>Štětina</a:t>
            </a:r>
            <a:r>
              <a:rPr lang="en-US" dirty="0"/>
              <a:t>, Růžička, Nachtigal, Hrdina)</a:t>
            </a:r>
          </a:p>
          <a:p>
            <a:r>
              <a:rPr lang="en-US" dirty="0" err="1"/>
              <a:t>Přístrojové</a:t>
            </a:r>
            <a:r>
              <a:rPr lang="en-US" dirty="0"/>
              <a:t> </a:t>
            </a:r>
            <a:r>
              <a:rPr lang="en-US" dirty="0" err="1"/>
              <a:t>potápění</a:t>
            </a:r>
            <a:endParaRPr lang="en-US" dirty="0"/>
          </a:p>
          <a:p>
            <a:r>
              <a:rPr lang="en-US" dirty="0"/>
              <a:t>Deco for Divers (Powel)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13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13BBF-B99E-2C93-6D78-CAB0FF602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5300054"/>
            <a:ext cx="7772400" cy="914400"/>
          </a:xfrm>
        </p:spPr>
        <p:txBody>
          <a:bodyPr/>
          <a:lstStyle/>
          <a:p>
            <a:r>
              <a:rPr lang="en-US" sz="2800" dirty="0" err="1"/>
              <a:t>Mno</a:t>
            </a:r>
            <a:r>
              <a:rPr lang="cs-CZ" sz="2800" dirty="0"/>
              <a:t>žství světla které pronikne pod hladinu je silně závislé na úhlu dopadu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C981E-6979-26D0-8A8B-AF10F40F1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87" y="484954"/>
            <a:ext cx="7082043" cy="479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287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7D0AD-8477-8F44-C9FF-93A375AE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A725B5-8277-A7B2-B7C2-4F2A6A591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936" y="216397"/>
            <a:ext cx="6983019" cy="444255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CC7A207-EEC2-E4FE-30A3-588D37222C87}"/>
              </a:ext>
            </a:extLst>
          </p:cNvPr>
          <p:cNvSpPr txBox="1">
            <a:spLocks/>
          </p:cNvSpPr>
          <p:nvPr/>
        </p:nvSpPr>
        <p:spPr>
          <a:xfrm>
            <a:off x="914400" y="530005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 b="0" i="0" u="none" strike="noStrike" cap="none">
                <a:solidFill>
                  <a:srgbClr val="C1ED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cs-CZ" sz="2800" dirty="0"/>
              <a:t>Při pohledu zpod hladiny se do oka sbíhají paprsky přicházející jak ze vzduchu tak i z vody.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07608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DD0AE-460A-5F59-1571-4B61694FC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BE69-C6F0-F550-6C0B-3A6242D80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/>
              <a:t>Tyč do vody ponořená ...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58B0D33-E6EE-1DB3-DF27-2712D6672ADD}"/>
              </a:ext>
            </a:extLst>
          </p:cNvPr>
          <p:cNvSpPr txBox="1">
            <a:spLocks/>
          </p:cNvSpPr>
          <p:nvPr/>
        </p:nvSpPr>
        <p:spPr>
          <a:xfrm>
            <a:off x="914400" y="530005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  <a:defRPr sz="4000" b="0" i="0" u="none" strike="noStrike" cap="none">
                <a:solidFill>
                  <a:srgbClr val="C1EDFF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cs-CZ" sz="2800" dirty="0"/>
              <a:t>Zdá se býti nalomená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BE9092-4669-5723-138E-01CCB8D48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95453"/>
            <a:ext cx="7166473" cy="353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47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90C9A9-3F8F-9C42-0B9B-455523517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D341DF-8F05-2913-20FB-D051CB2BA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780" y="329624"/>
            <a:ext cx="7467457" cy="61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612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5"/>
          <p:cNvSpPr/>
          <p:nvPr/>
        </p:nvSpPr>
        <p:spPr>
          <a:xfrm>
            <a:off x="469932" y="3643314"/>
            <a:ext cx="8531224" cy="3101976"/>
          </a:xfrm>
          <a:prstGeom prst="rect">
            <a:avLst/>
          </a:prstGeom>
          <a:gradFill>
            <a:gsLst>
              <a:gs pos="0">
                <a:srgbClr val="063DE8"/>
              </a:gs>
              <a:gs pos="100000">
                <a:srgbClr val="032385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624" name="Google Shape;6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145" y="2368550"/>
            <a:ext cx="3689417" cy="426085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35"/>
          <p:cNvSpPr txBox="1">
            <a:spLocks noGrp="1"/>
          </p:cNvSpPr>
          <p:nvPr>
            <p:ph type="title"/>
          </p:nvPr>
        </p:nvSpPr>
        <p:spPr>
          <a:xfrm>
            <a:off x="714348" y="14285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onsolas"/>
              <a:buNone/>
            </a:pPr>
            <a:r>
              <a:rPr lang="cs-CZ">
                <a:solidFill>
                  <a:schemeClr val="dk1"/>
                </a:solidFill>
              </a:rPr>
              <a:t>Vidění pod vodou</a:t>
            </a:r>
            <a:endParaRPr/>
          </a:p>
        </p:txBody>
      </p:sp>
      <p:sp>
        <p:nvSpPr>
          <p:cNvPr id="626" name="Google Shape;626;p35"/>
          <p:cNvSpPr txBox="1"/>
          <p:nvPr/>
        </p:nvSpPr>
        <p:spPr>
          <a:xfrm>
            <a:off x="2643174" y="5131370"/>
            <a:ext cx="1000132" cy="3693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Vzduch</a:t>
            </a:r>
            <a:endParaRPr/>
          </a:p>
        </p:txBody>
      </p:sp>
      <p:sp>
        <p:nvSpPr>
          <p:cNvPr id="627" name="Google Shape;627;p35"/>
          <p:cNvSpPr txBox="1"/>
          <p:nvPr/>
        </p:nvSpPr>
        <p:spPr>
          <a:xfrm>
            <a:off x="714348" y="857232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3200"/>
              <a:buFont typeface="Consolas"/>
              <a:buNone/>
            </a:pPr>
            <a:r>
              <a:rPr lang="cs-CZ" sz="3200">
                <a:solidFill>
                  <a:srgbClr val="C1EDFF"/>
                </a:solidFill>
                <a:latin typeface="Consolas"/>
                <a:ea typeface="Consolas"/>
                <a:cs typeface="Consolas"/>
                <a:sym typeface="Consolas"/>
              </a:rPr>
              <a:t>Předměty se jeví o 1/3 větší a o 1/4 blíž</a:t>
            </a:r>
            <a:endParaRPr sz="3200" b="0" i="0" u="none" strike="noStrike" cap="none">
              <a:solidFill>
                <a:srgbClr val="C1ED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35"/>
          <p:cNvSpPr txBox="1"/>
          <p:nvPr/>
        </p:nvSpPr>
        <p:spPr>
          <a:xfrm>
            <a:off x="1142976" y="5143512"/>
            <a:ext cx="1000132" cy="3693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Voda</a:t>
            </a:r>
            <a:endParaRPr/>
          </a:p>
        </p:txBody>
      </p:sp>
      <p:sp>
        <p:nvSpPr>
          <p:cNvPr id="629" name="Google Shape;629;p35"/>
          <p:cNvSpPr txBox="1"/>
          <p:nvPr/>
        </p:nvSpPr>
        <p:spPr>
          <a:xfrm>
            <a:off x="1643042" y="3714752"/>
            <a:ext cx="1000132" cy="36933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Voda</a:t>
            </a:r>
            <a:endParaRPr/>
          </a:p>
        </p:txBody>
      </p:sp>
      <p:pic>
        <p:nvPicPr>
          <p:cNvPr id="630" name="Google Shape;630;p35" descr="zvětšení a přiblíženípod vodou maska uprave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71934" y="3143248"/>
            <a:ext cx="4667282" cy="3500462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36"/>
          <p:cNvSpPr/>
          <p:nvPr/>
        </p:nvSpPr>
        <p:spPr>
          <a:xfrm>
            <a:off x="428596" y="1928802"/>
            <a:ext cx="8674100" cy="2959100"/>
          </a:xfrm>
          <a:prstGeom prst="rect">
            <a:avLst/>
          </a:prstGeom>
          <a:gradFill>
            <a:gsLst>
              <a:gs pos="0">
                <a:srgbClr val="92AEE5"/>
              </a:gs>
              <a:gs pos="100000">
                <a:srgbClr val="A2C1FE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6" name="Google Shape;636;p3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Slyšení pod vodou</a:t>
            </a:r>
            <a:endParaRPr/>
          </a:p>
        </p:txBody>
      </p:sp>
      <p:sp>
        <p:nvSpPr>
          <p:cNvPr id="637" name="Google Shape;637;p36"/>
          <p:cNvSpPr/>
          <p:nvPr/>
        </p:nvSpPr>
        <p:spPr>
          <a:xfrm>
            <a:off x="428596" y="3643314"/>
            <a:ext cx="8674100" cy="2959100"/>
          </a:xfrm>
          <a:prstGeom prst="rect">
            <a:avLst/>
          </a:prstGeom>
          <a:gradFill>
            <a:gsLst>
              <a:gs pos="0">
                <a:srgbClr val="063DE8"/>
              </a:gs>
              <a:gs pos="100000">
                <a:srgbClr val="032385"/>
              </a:gs>
            </a:gsLst>
            <a:lin ang="5400000" scaled="0"/>
          </a:gra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8" name="Google Shape;638;p36"/>
          <p:cNvSpPr/>
          <p:nvPr/>
        </p:nvSpPr>
        <p:spPr>
          <a:xfrm>
            <a:off x="571472" y="2643182"/>
            <a:ext cx="1905000" cy="533400"/>
          </a:xfrm>
          <a:prstGeom prst="rightArrow">
            <a:avLst>
              <a:gd name="adj1" fmla="val 50000"/>
              <a:gd name="adj2" fmla="val 178588"/>
            </a:avLst>
          </a:prstGeom>
          <a:gradFill>
            <a:gsLst>
              <a:gs pos="0">
                <a:srgbClr val="FC0128"/>
              </a:gs>
              <a:gs pos="100000">
                <a:srgbClr val="910017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39" name="Google Shape;639;p36"/>
          <p:cNvSpPr/>
          <p:nvPr/>
        </p:nvSpPr>
        <p:spPr>
          <a:xfrm>
            <a:off x="500034" y="3000372"/>
            <a:ext cx="1479550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>
                <a:solidFill>
                  <a:srgbClr val="00279F"/>
                </a:solidFill>
                <a:latin typeface="Corbel"/>
                <a:ea typeface="Corbel"/>
                <a:cs typeface="Corbel"/>
                <a:sym typeface="Corbel"/>
              </a:rPr>
              <a:t>330 m/s</a:t>
            </a:r>
            <a:endParaRPr/>
          </a:p>
        </p:txBody>
      </p:sp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9400" y="2311400"/>
            <a:ext cx="5054600" cy="40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36"/>
          <p:cNvSpPr/>
          <p:nvPr/>
        </p:nvSpPr>
        <p:spPr>
          <a:xfrm flipH="1">
            <a:off x="7080276" y="3214686"/>
            <a:ext cx="1206500" cy="368300"/>
          </a:xfrm>
          <a:prstGeom prst="rightArrow">
            <a:avLst>
              <a:gd name="adj1" fmla="val 50000"/>
              <a:gd name="adj2" fmla="val 163808"/>
            </a:avLst>
          </a:prstGeom>
          <a:gradFill>
            <a:gsLst>
              <a:gs pos="0">
                <a:srgbClr val="FC0128"/>
              </a:gs>
              <a:gs pos="100000">
                <a:srgbClr val="910017"/>
              </a:gs>
            </a:gsLst>
            <a:lin ang="0" scaled="0"/>
          </a:gra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grpSp>
        <p:nvGrpSpPr>
          <p:cNvPr id="642" name="Google Shape;642;p36"/>
          <p:cNvGrpSpPr/>
          <p:nvPr/>
        </p:nvGrpSpPr>
        <p:grpSpPr>
          <a:xfrm>
            <a:off x="509576" y="4010047"/>
            <a:ext cx="2490788" cy="2490787"/>
            <a:chOff x="137" y="2363"/>
            <a:chExt cx="1569" cy="1569"/>
          </a:xfrm>
        </p:grpSpPr>
        <p:sp>
          <p:nvSpPr>
            <p:cNvPr id="643" name="Google Shape;643;p36"/>
            <p:cNvSpPr/>
            <p:nvPr/>
          </p:nvSpPr>
          <p:spPr>
            <a:xfrm>
              <a:off x="874" y="3056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 flipH="1">
              <a:off x="137" y="3057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910017"/>
                </a:gs>
                <a:gs pos="100000">
                  <a:srgbClr val="FC0128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 rot="-5400000">
              <a:off x="483" y="2678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910017"/>
                </a:gs>
                <a:gs pos="100000">
                  <a:srgbClr val="FC012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 rot="-5400000" flipH="1">
              <a:off x="484" y="3415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 rot="-8100000">
              <a:off x="267" y="2805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910017"/>
                </a:gs>
                <a:gs pos="100000">
                  <a:srgbClr val="FC012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 rot="-8100000" flipH="1">
              <a:off x="767" y="3314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 rot="-2700000">
              <a:off x="731" y="2799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910017"/>
                </a:gs>
                <a:gs pos="100000">
                  <a:srgbClr val="FC0128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 rot="-2700000" flipH="1">
              <a:off x="212" y="3321"/>
              <a:ext cx="832" cy="202"/>
            </a:xfrm>
            <a:prstGeom prst="rightArrow">
              <a:avLst>
                <a:gd name="adj1" fmla="val 50000"/>
                <a:gd name="adj2" fmla="val 205960"/>
              </a:avLst>
            </a:prstGeom>
            <a:gradFill>
              <a:gsLst>
                <a:gs pos="0">
                  <a:srgbClr val="910017"/>
                </a:gs>
                <a:gs pos="100000">
                  <a:srgbClr val="FC0128"/>
                </a:gs>
              </a:gsLst>
              <a:lin ang="189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51" name="Google Shape;651;p36"/>
          <p:cNvSpPr/>
          <p:nvPr/>
        </p:nvSpPr>
        <p:spPr>
          <a:xfrm>
            <a:off x="501634" y="5991225"/>
            <a:ext cx="1788950" cy="582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200">
                <a:solidFill>
                  <a:srgbClr val="FFFF00"/>
                </a:solidFill>
                <a:latin typeface="Corbel"/>
                <a:ea typeface="Corbel"/>
                <a:cs typeface="Corbel"/>
                <a:sym typeface="Corbel"/>
              </a:rPr>
              <a:t>1.500 m/s</a:t>
            </a:r>
            <a:endParaRPr/>
          </a:p>
        </p:txBody>
      </p:sp>
      <p:grpSp>
        <p:nvGrpSpPr>
          <p:cNvPr id="652" name="Google Shape;652;p36"/>
          <p:cNvGrpSpPr/>
          <p:nvPr/>
        </p:nvGrpSpPr>
        <p:grpSpPr>
          <a:xfrm>
            <a:off x="3130550" y="6102350"/>
            <a:ext cx="5092700" cy="368300"/>
            <a:chOff x="1972" y="3844"/>
            <a:chExt cx="3208" cy="232"/>
          </a:xfrm>
        </p:grpSpPr>
        <p:sp>
          <p:nvSpPr>
            <p:cNvPr id="653" name="Google Shape;653;p36"/>
            <p:cNvSpPr/>
            <p:nvPr/>
          </p:nvSpPr>
          <p:spPr>
            <a:xfrm flipH="1">
              <a:off x="1972" y="3844"/>
              <a:ext cx="760" cy="232"/>
            </a:xfrm>
            <a:prstGeom prst="rightArrow">
              <a:avLst>
                <a:gd name="adj1" fmla="val 50000"/>
                <a:gd name="adj2" fmla="val 163808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 flipH="1">
              <a:off x="2788" y="3844"/>
              <a:ext cx="760" cy="232"/>
            </a:xfrm>
            <a:prstGeom prst="rightArrow">
              <a:avLst>
                <a:gd name="adj1" fmla="val 50000"/>
                <a:gd name="adj2" fmla="val 163808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 flipH="1">
              <a:off x="3604" y="3844"/>
              <a:ext cx="760" cy="232"/>
            </a:xfrm>
            <a:prstGeom prst="rightArrow">
              <a:avLst>
                <a:gd name="adj1" fmla="val 50000"/>
                <a:gd name="adj2" fmla="val 163808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 flipH="1">
              <a:off x="4420" y="3844"/>
              <a:ext cx="760" cy="232"/>
            </a:xfrm>
            <a:prstGeom prst="rightArrow">
              <a:avLst>
                <a:gd name="adj1" fmla="val 50000"/>
                <a:gd name="adj2" fmla="val 163808"/>
              </a:avLst>
            </a:prstGeom>
            <a:gradFill>
              <a:gsLst>
                <a:gs pos="0">
                  <a:srgbClr val="FC0128"/>
                </a:gs>
                <a:gs pos="100000">
                  <a:srgbClr val="910017"/>
                </a:gs>
              </a:gsLst>
              <a:lin ang="0" scaled="0"/>
            </a:gra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3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Slyšení pod vodou</a:t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5875" y="1679590"/>
            <a:ext cx="9128125" cy="13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475" tIns="44450" rIns="90475" bIns="4445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8000">
                <a:solidFill>
                  <a:srgbClr val="CF0E30"/>
                </a:solidFill>
                <a:latin typeface="Arial"/>
                <a:ea typeface="Arial"/>
                <a:cs typeface="Arial"/>
                <a:sym typeface="Arial"/>
              </a:rPr>
              <a:t>RYCHLEJŠÍ</a:t>
            </a:r>
            <a:endParaRPr sz="7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37"/>
          <p:cNvSpPr/>
          <p:nvPr/>
        </p:nvSpPr>
        <p:spPr>
          <a:xfrm>
            <a:off x="0" y="3651265"/>
            <a:ext cx="9144000" cy="192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Není jasné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6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odkud zvuk přichází</a:t>
            </a:r>
            <a:endParaRPr sz="6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Přenos tepla</a:t>
            </a:r>
            <a:endParaRPr/>
          </a:p>
        </p:txBody>
      </p:sp>
      <p:sp>
        <p:nvSpPr>
          <p:cNvPr id="669" name="Google Shape;669;p38"/>
          <p:cNvSpPr txBox="1"/>
          <p:nvPr/>
        </p:nvSpPr>
        <p:spPr>
          <a:xfrm>
            <a:off x="1000100" y="1428736"/>
            <a:ext cx="7643866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Proč je nám ve vodě zima?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Voda má velkou tepelnou kapacitu – k ohřátí 1 kg vody o 1 stupeň Celsia je v porovnání se vzduchem potřeba 3000x větžího množství tepla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</a:pPr>
            <a:endParaRPr sz="24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lang="cs-CZ" sz="24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Voda velmi dobře vede teplo (asi 30x lépe než vzduch)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Přenos tepla</a:t>
            </a:r>
            <a:endParaRPr/>
          </a:p>
        </p:txBody>
      </p:sp>
      <p:sp>
        <p:nvSpPr>
          <p:cNvPr id="675" name="Google Shape;675;p39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3040"/>
              <a:buNone/>
            </a:pPr>
            <a:r>
              <a:rPr lang="cs-CZ" sz="3200"/>
              <a:t>Základní způsoby přenosu tepla: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660"/>
              <a:buChar char="▪"/>
            </a:pPr>
            <a:r>
              <a:rPr lang="cs-CZ" sz="2800"/>
              <a:t>Vyzařováním</a:t>
            </a:r>
            <a:endParaRPr/>
          </a:p>
          <a:p>
            <a:pPr marL="740664" lvl="1" indent="-285750" algn="l" rtl="0">
              <a:spcBef>
                <a:spcPts val="400"/>
              </a:spcBef>
              <a:spcAft>
                <a:spcPts val="0"/>
              </a:spcAft>
              <a:buSzPts val="1800"/>
              <a:buChar char="🢭"/>
            </a:pPr>
            <a:r>
              <a:rPr lang="cs-CZ" sz="2000"/>
              <a:t>Teplo je do okolí odváděno pomocí elektromagnetického záření. Pro potápění je bezvýznamné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660"/>
              <a:buChar char="▪"/>
            </a:pPr>
            <a:r>
              <a:rPr lang="cs-CZ" sz="2800"/>
              <a:t>Vedením</a:t>
            </a:r>
            <a:endParaRPr/>
          </a:p>
          <a:p>
            <a:pPr marL="740664" lvl="1" indent="-285750" algn="l" rtl="0">
              <a:spcBef>
                <a:spcPts val="400"/>
              </a:spcBef>
              <a:spcAft>
                <a:spcPts val="0"/>
              </a:spcAft>
              <a:buSzPts val="1800"/>
              <a:buChar char="🢭"/>
            </a:pPr>
            <a:r>
              <a:rPr lang="cs-CZ" sz="2000"/>
              <a:t>Uplatňuje se hlavně v tuhých tělesech, např.: prostup tepla izolačním oblekem</a:t>
            </a:r>
            <a:endParaRPr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660"/>
              <a:buChar char="▪"/>
            </a:pPr>
            <a:r>
              <a:rPr lang="cs-CZ" sz="2800"/>
              <a:t>Prouděním</a:t>
            </a:r>
            <a:endParaRPr/>
          </a:p>
          <a:p>
            <a:pPr marL="740664" lvl="1" indent="-285750" algn="l" rtl="0">
              <a:spcBef>
                <a:spcPts val="400"/>
              </a:spcBef>
              <a:spcAft>
                <a:spcPts val="0"/>
              </a:spcAft>
              <a:buSzPts val="1800"/>
              <a:buChar char="🢭"/>
            </a:pPr>
            <a:r>
              <a:rPr lang="cs-CZ" sz="2000"/>
              <a:t>Velmi účinné. Proudění vody kolem těla plavce by měl zabránit izolační oblek</a:t>
            </a:r>
            <a:endParaRPr/>
          </a:p>
          <a:p>
            <a:pPr marL="740664" lvl="1" indent="-137159" algn="l" rtl="0">
              <a:spcBef>
                <a:spcPts val="520"/>
              </a:spcBef>
              <a:spcAft>
                <a:spcPts val="0"/>
              </a:spcAft>
              <a:buSzPts val="2340"/>
              <a:buNone/>
            </a:pP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0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Přenos tepla</a:t>
            </a:r>
            <a:endParaRPr/>
          </a:p>
        </p:txBody>
      </p:sp>
      <p:sp>
        <p:nvSpPr>
          <p:cNvPr id="681" name="Google Shape;681;p40"/>
          <p:cNvSpPr txBox="1">
            <a:spLocks noGrp="1"/>
          </p:cNvSpPr>
          <p:nvPr>
            <p:ph type="body" idx="1"/>
          </p:nvPr>
        </p:nvSpPr>
        <p:spPr>
          <a:xfrm>
            <a:off x="914400" y="1500174"/>
            <a:ext cx="7772400" cy="1145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None/>
            </a:pPr>
            <a:r>
              <a:rPr lang="cs-CZ"/>
              <a:t>Prostup tepla mokrým neoprenovým oblekem</a:t>
            </a:r>
            <a:endParaRPr/>
          </a:p>
        </p:txBody>
      </p:sp>
      <p:pic>
        <p:nvPicPr>
          <p:cNvPr id="682" name="Google Shape;682;p40" descr="nestlačenej neopré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38" y="2145482"/>
            <a:ext cx="2643206" cy="1971391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83" name="Google Shape;683;p40" descr="neopren stlačenej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1538" y="4236232"/>
            <a:ext cx="2643206" cy="2061701"/>
          </a:xfrm>
          <a:prstGeom prst="rect">
            <a:avLst/>
          </a:prstGeom>
          <a:noFill/>
          <a:ln w="57150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pic>
      <p:sp>
        <p:nvSpPr>
          <p:cNvPr id="684" name="Google Shape;684;p40"/>
          <p:cNvSpPr/>
          <p:nvPr/>
        </p:nvSpPr>
        <p:spPr>
          <a:xfrm>
            <a:off x="3857652" y="2071678"/>
            <a:ext cx="4572000" cy="59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Teplo je vedeno jednak plynem v bublinkách, jednak materiálem</a:t>
            </a:r>
            <a:endParaRPr/>
          </a:p>
        </p:txBody>
      </p:sp>
      <p:sp>
        <p:nvSpPr>
          <p:cNvPr id="685" name="Google Shape;685;p40"/>
          <p:cNvSpPr/>
          <p:nvPr/>
        </p:nvSpPr>
        <p:spPr>
          <a:xfrm>
            <a:off x="3857620" y="2910975"/>
            <a:ext cx="5000660" cy="1089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Bublinky mají trojí význam. </a:t>
            </a:r>
            <a:r>
              <a:rPr lang="cs-CZ" sz="1800" u="sng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Prodlouží dráhu,</a:t>
            </a: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kterou musí teplo procházet, </a:t>
            </a:r>
            <a:r>
              <a:rPr lang="cs-CZ" sz="1800" u="sng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zmenší průřez pryže</a:t>
            </a: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, který vede teplo a </a:t>
            </a:r>
            <a:r>
              <a:rPr lang="cs-CZ" sz="1800" u="sng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mají podstatně nižší tepelnou vodivost</a:t>
            </a: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než pryž</a:t>
            </a:r>
            <a:endParaRPr/>
          </a:p>
        </p:txBody>
      </p:sp>
      <p:sp>
        <p:nvSpPr>
          <p:cNvPr id="686" name="Google Shape;686;p40"/>
          <p:cNvSpPr/>
          <p:nvPr/>
        </p:nvSpPr>
        <p:spPr>
          <a:xfrm>
            <a:off x="3857620" y="4088968"/>
            <a:ext cx="5072098" cy="840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Při stlačení neoprénu se nezmění délka dráhy, kterou prochází teplo pryží. Proto tepelná funkce neoprénu se významně nezmění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87" name="Google Shape;687;p40"/>
          <p:cNvSpPr txBox="1"/>
          <p:nvPr/>
        </p:nvSpPr>
        <p:spPr>
          <a:xfrm>
            <a:off x="3894019" y="5000636"/>
            <a:ext cx="49642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Nemá cenu vylézat z vody na malou chvíli, dojde ke zbytečné výměně ohřáté vody za studenou.</a:t>
            </a:r>
            <a:endParaRPr/>
          </a:p>
        </p:txBody>
      </p:sp>
      <p:sp>
        <p:nvSpPr>
          <p:cNvPr id="688" name="Google Shape;688;p40"/>
          <p:cNvSpPr txBox="1"/>
          <p:nvPr/>
        </p:nvSpPr>
        <p:spPr>
          <a:xfrm>
            <a:off x="3916390" y="5702874"/>
            <a:ext cx="478849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Je dobré před ponorem zalít oblek teplou vodou.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10ddc3042_0_24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/>
              <a:t>Fyzika - proč</a:t>
            </a:r>
            <a:endParaRPr/>
          </a:p>
        </p:txBody>
      </p:sp>
      <p:sp>
        <p:nvSpPr>
          <p:cNvPr id="173" name="Google Shape;173;g710ddc3042_0_24"/>
          <p:cNvSpPr txBox="1"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7185" algn="l" rtl="0">
              <a:spcBef>
                <a:spcPts val="700"/>
              </a:spcBef>
              <a:spcAft>
                <a:spcPts val="0"/>
              </a:spcAft>
              <a:buSzPts val="1710"/>
              <a:buChar char="▪"/>
            </a:pPr>
            <a:r>
              <a:rPr lang="cs-CZ"/>
              <a:t>Praktické situace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Jak hluboko můžu?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Co mám dělat když chci hloub?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Jak dlouho tam můžu být?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Jak mám naplánovat ponor? Jak rychle dolů, jak zpátky?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Jak dlouho mi vydrží vzduch v lahvi?</a:t>
            </a:r>
            <a:endParaRPr/>
          </a:p>
          <a:p>
            <a:pPr marL="914400" lvl="1" indent="-331469" algn="l" rtl="0">
              <a:spcBef>
                <a:spcPts val="0"/>
              </a:spcBef>
              <a:spcAft>
                <a:spcPts val="0"/>
              </a:spcAft>
              <a:buSzPts val="1620"/>
              <a:buChar char="🢭"/>
            </a:pPr>
            <a:r>
              <a:rPr lang="cs-CZ"/>
              <a:t>Jak předcházet nehodám</a:t>
            </a:r>
            <a:br>
              <a:rPr lang="cs-CZ"/>
            </a:br>
            <a:r>
              <a:rPr lang="cs-CZ"/>
              <a:t>…..</a:t>
            </a:r>
            <a:endParaRPr/>
          </a:p>
          <a:p>
            <a:pPr marL="457200" lvl="0" indent="0" algn="l" rtl="0">
              <a:spcBef>
                <a:spcPts val="7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41" descr="Stairway to heav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48" y="1214422"/>
            <a:ext cx="8072494" cy="485599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41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Konec ...</a:t>
            </a:r>
            <a:endParaRPr/>
          </a:p>
        </p:txBody>
      </p:sp>
      <p:sp>
        <p:nvSpPr>
          <p:cNvPr id="695" name="Google Shape;695;p41"/>
          <p:cNvSpPr txBox="1"/>
          <p:nvPr/>
        </p:nvSpPr>
        <p:spPr>
          <a:xfrm>
            <a:off x="5857884" y="6089712"/>
            <a:ext cx="304762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3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 hurá do vody ....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Obsah:</a:t>
            </a:r>
            <a:endParaRPr/>
          </a:p>
        </p:txBody>
      </p:sp>
      <p:sp>
        <p:nvSpPr>
          <p:cNvPr id="182" name="Google Shape;182;p2"/>
          <p:cNvSpPr txBox="1">
            <a:spLocks noGrp="1"/>
          </p:cNvSpPr>
          <p:nvPr>
            <p:ph type="body" idx="1"/>
          </p:nvPr>
        </p:nvSpPr>
        <p:spPr>
          <a:xfrm>
            <a:off x="914400" y="1500174"/>
            <a:ext cx="7772400" cy="485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Hustota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Tlak</a:t>
            </a:r>
            <a:endParaRPr sz="2775"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Stlačování plynů</a:t>
            </a:r>
            <a:endParaRPr sz="2775"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Archimedův zákon a kontrola vztlaku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Složení vzduchu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Daltonův zákon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Rozpouštění plynů v kapalinách 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Vidění pod vodou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Slyšení pod vodou</a:t>
            </a:r>
            <a:endParaRPr dirty="0"/>
          </a:p>
          <a:p>
            <a:pPr marL="411480" lvl="0" indent="-342900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Char char="▪"/>
            </a:pPr>
            <a:r>
              <a:rPr lang="cs-CZ" sz="2775" dirty="0"/>
              <a:t>Přenos tepla</a:t>
            </a:r>
            <a:endParaRPr dirty="0"/>
          </a:p>
          <a:p>
            <a:pPr marL="411480" lvl="0" indent="-175498" algn="l" rtl="0">
              <a:lnSpc>
                <a:spcPct val="80000"/>
              </a:lnSpc>
              <a:spcBef>
                <a:spcPts val="700"/>
              </a:spcBef>
              <a:spcAft>
                <a:spcPts val="0"/>
              </a:spcAft>
              <a:buSzPts val="2636"/>
              <a:buNone/>
            </a:pPr>
            <a:endParaRPr sz="277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/>
              <a:t>Hustota</a:t>
            </a:r>
            <a:endParaRPr/>
          </a:p>
        </p:txBody>
      </p:sp>
      <p:sp>
        <p:nvSpPr>
          <p:cNvPr id="211" name="Google Shape;211;p6"/>
          <p:cNvSpPr txBox="1">
            <a:spLocks noGrp="1"/>
          </p:cNvSpPr>
          <p:nvPr>
            <p:ph type="body" idx="1"/>
          </p:nvPr>
        </p:nvSpPr>
        <p:spPr>
          <a:xfrm>
            <a:off x="914400" y="1500174"/>
            <a:ext cx="7772400" cy="4855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" lvl="0" indent="0" algn="l" rtl="0">
              <a:spcBef>
                <a:spcPts val="0"/>
              </a:spcBef>
              <a:spcAft>
                <a:spcPts val="0"/>
              </a:spcAft>
              <a:buSzPts val="2850"/>
              <a:buNone/>
            </a:pPr>
            <a:r>
              <a:rPr lang="cs-CZ" dirty="0"/>
              <a:t>Definována jako  hmotnost tělesa na jednotku objemu</a:t>
            </a:r>
            <a:endParaRPr dirty="0"/>
          </a:p>
          <a:p>
            <a:pPr marL="411480" lvl="0" indent="-161925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 dirty="0"/>
          </a:p>
          <a:p>
            <a:pPr marL="411480" lvl="0" indent="-161925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 dirty="0"/>
          </a:p>
          <a:p>
            <a:pPr marL="68580" lvl="0" indent="0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r>
              <a:rPr lang="cs-CZ" dirty="0"/>
              <a:t>Příklady látek:</a:t>
            </a:r>
            <a:endParaRPr dirty="0"/>
          </a:p>
        </p:txBody>
      </p:sp>
      <p:sp>
        <p:nvSpPr>
          <p:cNvPr id="212" name="Google Shape;212;p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0" y="77152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0" y="1247775"/>
            <a:ext cx="9144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6" name="Google Shape;216;p6"/>
          <p:cNvGraphicFramePr/>
          <p:nvPr/>
        </p:nvGraphicFramePr>
        <p:xfrm>
          <a:off x="1357290" y="2571744"/>
          <a:ext cx="5765800" cy="92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5765800" imgH="922337" progId="Word.Document.12">
                  <p:embed/>
                </p:oleObj>
              </mc:Choice>
              <mc:Fallback>
                <p:oleObj r:id="rId3" imgW="5765800" imgH="922337" progId="Word.Document.12">
                  <p:embed/>
                  <p:pic>
                    <p:nvPicPr>
                      <p:cNvPr id="216" name="Google Shape;216;p6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357290" y="2571744"/>
                        <a:ext cx="5765800" cy="92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7" name="Google Shape;217;p6"/>
          <p:cNvGraphicFramePr/>
          <p:nvPr/>
        </p:nvGraphicFramePr>
        <p:xfrm>
          <a:off x="1428728" y="4214818"/>
          <a:ext cx="3571900" cy="2590870"/>
        </p:xfrm>
        <a:graphic>
          <a:graphicData uri="http://schemas.openxmlformats.org/drawingml/2006/table">
            <a:tbl>
              <a:tblPr firstRow="1" bandRow="1">
                <a:noFill/>
                <a:tableStyleId>{92E204E3-F21B-4829-A5C7-75EC54F8B41B}</a:tableStyleId>
              </a:tblPr>
              <a:tblGrid>
                <a:gridCol w="142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Látka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Hustota [kg/m</a:t>
                      </a:r>
                      <a:r>
                        <a:rPr lang="cs-CZ" sz="1800" baseline="30000"/>
                        <a:t>3</a:t>
                      </a:r>
                      <a:r>
                        <a:rPr lang="cs-CZ" sz="1800"/>
                        <a:t>]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Voda sladká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1000</a:t>
                      </a:r>
                      <a:endParaRPr sz="180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Voda slaná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1020 - 1030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Led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920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Vzduch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1,25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Olovo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11 340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Ocel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cs-CZ" sz="1800"/>
                        <a:t>7850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"/>
          <p:cNvSpPr txBox="1"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1EDFF"/>
              </a:buClr>
              <a:buSzPts val="4000"/>
              <a:buFont typeface="Consolas"/>
              <a:buNone/>
            </a:pPr>
            <a:r>
              <a:rPr lang="cs-CZ" dirty="0"/>
              <a:t>Závislost hustoty na teplotě</a:t>
            </a:r>
            <a:endParaRPr dirty="0"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1"/>
          </p:nvPr>
        </p:nvSpPr>
        <p:spPr>
          <a:xfrm>
            <a:off x="914400" y="1645398"/>
            <a:ext cx="7772400" cy="49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11480" lvl="0" indent="-342900" algn="l" rtl="0">
              <a:spcBef>
                <a:spcPts val="0"/>
              </a:spcBef>
              <a:spcAft>
                <a:spcPts val="0"/>
              </a:spcAft>
              <a:buSzPts val="2850"/>
              <a:buChar char="▪"/>
            </a:pPr>
            <a:r>
              <a:rPr lang="cs-CZ" dirty="0"/>
              <a:t>Většina látek při ochlazování zvětšuje hustotu</a:t>
            </a:r>
            <a:endParaRPr dirty="0"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Char char="▪"/>
            </a:pPr>
            <a:r>
              <a:rPr lang="cs-CZ" dirty="0">
                <a:solidFill>
                  <a:schemeClr val="accent3"/>
                </a:solidFill>
              </a:rPr>
              <a:t>Anomálie vody</a:t>
            </a:r>
            <a:endParaRPr dirty="0"/>
          </a:p>
          <a:p>
            <a:pPr marL="411480" lvl="0" indent="-161925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 dirty="0"/>
          </a:p>
          <a:p>
            <a:pPr marL="411480" lvl="0" indent="-342900" algn="l" rtl="0">
              <a:spcBef>
                <a:spcPts val="700"/>
              </a:spcBef>
              <a:spcAft>
                <a:spcPts val="0"/>
              </a:spcAft>
              <a:buSzPts val="2850"/>
              <a:buNone/>
            </a:pPr>
            <a:endParaRPr dirty="0"/>
          </a:p>
        </p:txBody>
      </p:sp>
      <p:pic>
        <p:nvPicPr>
          <p:cNvPr id="224" name="Google Shape;224;p7" descr="http://planety.astro.cz/obr/planety/zeme/hydrosfera01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538" y="4157684"/>
            <a:ext cx="2981325" cy="2486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7"/>
          <p:cNvSpPr/>
          <p:nvPr/>
        </p:nvSpPr>
        <p:spPr>
          <a:xfrm>
            <a:off x="5143504" y="3257463"/>
            <a:ext cx="928694" cy="17711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5C98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6" name="Google Shape;226;p7"/>
          <p:cNvSpPr txBox="1"/>
          <p:nvPr/>
        </p:nvSpPr>
        <p:spPr>
          <a:xfrm>
            <a:off x="2000232" y="3199477"/>
            <a:ext cx="3254994" cy="305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 dirty="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Voda má největší hustotu při 4°</a:t>
            </a:r>
            <a:endParaRPr dirty="0"/>
          </a:p>
        </p:txBody>
      </p:sp>
      <p:sp>
        <p:nvSpPr>
          <p:cNvPr id="227" name="Google Shape;227;p7"/>
          <p:cNvSpPr txBox="1"/>
          <p:nvPr/>
        </p:nvSpPr>
        <p:spPr>
          <a:xfrm>
            <a:off x="4591163" y="4500570"/>
            <a:ext cx="403155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“Těžká“ voda vlivem gravitace klesá dolů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Proto V zimě promrzá voda od hladiny 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To umožňuje rybám přežít zimu</a:t>
            </a:r>
            <a:endParaRPr/>
          </a:p>
        </p:txBody>
      </p:sp>
      <p:sp>
        <p:nvSpPr>
          <p:cNvPr id="228" name="Google Shape;228;p7"/>
          <p:cNvSpPr/>
          <p:nvPr/>
        </p:nvSpPr>
        <p:spPr>
          <a:xfrm rot="10800000">
            <a:off x="4214810" y="4572008"/>
            <a:ext cx="357189" cy="2143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5C98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29" name="Google Shape;229;p7"/>
          <p:cNvSpPr txBox="1"/>
          <p:nvPr/>
        </p:nvSpPr>
        <p:spPr>
          <a:xfrm>
            <a:off x="4592162" y="5407360"/>
            <a:ext cx="462979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Led je lehčí než voda, plave na hladině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 dokonce funguje jako izolace proti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ochlazování vody výměnou tepla se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-CZ" sz="18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vzduchem</a:t>
            </a:r>
            <a:endParaRPr/>
          </a:p>
        </p:txBody>
      </p:sp>
      <p:sp>
        <p:nvSpPr>
          <p:cNvPr id="230" name="Google Shape;230;p7"/>
          <p:cNvSpPr/>
          <p:nvPr/>
        </p:nvSpPr>
        <p:spPr>
          <a:xfrm rot="10800000">
            <a:off x="4214810" y="5478798"/>
            <a:ext cx="357189" cy="2143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flat" cmpd="sng">
            <a:solidFill>
              <a:srgbClr val="5C982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31" name="Google Shape;23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5525" y="2250924"/>
            <a:ext cx="2648975" cy="2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tro">
  <a:themeElements>
    <a:clrScheme name="Metro">
      <a:dk1>
        <a:srgbClr val="000000"/>
      </a:dk1>
      <a:lt1>
        <a:srgbClr val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87ba5c36-b7cf-4793-bbc2-bd5b3a9f95ca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3319</TotalTime>
  <Words>2867</Words>
  <Application>Microsoft Macintosh PowerPoint</Application>
  <PresentationFormat>On-screen Show (4:3)</PresentationFormat>
  <Paragraphs>561</Paragraphs>
  <Slides>60</Slides>
  <Notes>54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Corbel</vt:lpstr>
      <vt:lpstr>Noto Sans Symbols</vt:lpstr>
      <vt:lpstr>Arial Black</vt:lpstr>
      <vt:lpstr>Consolas</vt:lpstr>
      <vt:lpstr>Verdana</vt:lpstr>
      <vt:lpstr>Arial</vt:lpstr>
      <vt:lpstr>Calibri</vt:lpstr>
      <vt:lpstr>Metro</vt:lpstr>
      <vt:lpstr>Word.Document.12</vt:lpstr>
      <vt:lpstr>FYZIKA P*, P**</vt:lpstr>
      <vt:lpstr>Fyzika - plán</vt:lpstr>
      <vt:lpstr>Fyzika – osnova výcviku</vt:lpstr>
      <vt:lpstr>Fyzika – osnova výcviku</vt:lpstr>
      <vt:lpstr>Fyzika - literatura</vt:lpstr>
      <vt:lpstr>Fyzika - proč</vt:lpstr>
      <vt:lpstr>Obsah:</vt:lpstr>
      <vt:lpstr>Hustota</vt:lpstr>
      <vt:lpstr>Závislost hustoty na teplotě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Důsledky zvýšeného tlaku</vt:lpstr>
      <vt:lpstr>PowerPoint Presentation</vt:lpstr>
      <vt:lpstr>Stlačování plynů</vt:lpstr>
      <vt:lpstr>Stlačování plynů</vt:lpstr>
      <vt:lpstr>Stlačování plynů</vt:lpstr>
      <vt:lpstr>Stlačování plynů</vt:lpstr>
      <vt:lpstr>Stlačování plynů, tělní dutiny</vt:lpstr>
      <vt:lpstr>Stlačování plynů, výpočet spotřeby</vt:lpstr>
      <vt:lpstr>Stlačování plynů, výpočet spotřeby</vt:lpstr>
      <vt:lpstr>Stlačování plynů, výpočet spotřeby</vt:lpstr>
      <vt:lpstr>Archimédův zákon</vt:lpstr>
      <vt:lpstr>Archimédův zákon</vt:lpstr>
      <vt:lpstr>Archimédův zákon</vt:lpstr>
      <vt:lpstr>Archimédův zákon</vt:lpstr>
      <vt:lpstr>Kontrola vztlaku</vt:lpstr>
      <vt:lpstr>Změna vztlaku během ponoru</vt:lpstr>
      <vt:lpstr>Změna vztlaku během ponoru</vt:lpstr>
      <vt:lpstr>Složení vzduchu</vt:lpstr>
      <vt:lpstr>Daltonův zákon</vt:lpstr>
      <vt:lpstr>PowerPoint Presentation</vt:lpstr>
      <vt:lpstr>Daltonův zákon, použití</vt:lpstr>
      <vt:lpstr>Henryho zákon</vt:lpstr>
      <vt:lpstr>Henryho zákon</vt:lpstr>
      <vt:lpstr>Henryho zákon</vt:lpstr>
      <vt:lpstr>Henryho zákon - sycení</vt:lpstr>
      <vt:lpstr>Saturace v čase</vt:lpstr>
      <vt:lpstr>Rozpouštění plynu v kapalině</vt:lpstr>
      <vt:lpstr>Vidění pod vodou</vt:lpstr>
      <vt:lpstr>Vidění pod vodou</vt:lpstr>
      <vt:lpstr>Množství světla které pronikne pod hladinu je silně závislé na úhlu dopadu </vt:lpstr>
      <vt:lpstr>PowerPoint Presentation</vt:lpstr>
      <vt:lpstr>Tyč do vody ponořená ...</vt:lpstr>
      <vt:lpstr>PowerPoint Presentation</vt:lpstr>
      <vt:lpstr>Vidění pod vodou</vt:lpstr>
      <vt:lpstr>Slyšení pod vodou</vt:lpstr>
      <vt:lpstr>Slyšení pod vodou</vt:lpstr>
      <vt:lpstr>Přenos tepla</vt:lpstr>
      <vt:lpstr>Přenos tepla</vt:lpstr>
      <vt:lpstr>Přenos tepla</vt:lpstr>
      <vt:lpstr>Konec 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Matěj Hron</dc:creator>
  <cp:lastModifiedBy>Matej Hron</cp:lastModifiedBy>
  <cp:revision>5</cp:revision>
  <dcterms:created xsi:type="dcterms:W3CDTF">2010-03-01T21:20:28Z</dcterms:created>
  <dcterms:modified xsi:type="dcterms:W3CDTF">2025-12-29T21:37:45Z</dcterms:modified>
</cp:coreProperties>
</file>